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5143500" cx="9144000"/>
  <p:notesSz cx="6858000" cy="9144000"/>
  <p:embeddedFontLst>
    <p:embeddedFont>
      <p:font typeface="Roboto"/>
      <p:regular r:id="rId44"/>
      <p:bold r:id="rId45"/>
      <p:italic r:id="rId46"/>
      <p:boldItalic r:id="rId47"/>
    </p:embeddedFont>
    <p:embeddedFont>
      <p:font typeface="Playfair Display"/>
      <p:regular r:id="rId48"/>
      <p:bold r:id="rId49"/>
      <p:italic r:id="rId50"/>
      <p:boldItalic r:id="rId51"/>
    </p:embeddedFont>
    <p:embeddedFont>
      <p:font typeface="Lato"/>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AD2CDAA-A4E9-47E5-9503-95DDD28FB038}">
  <a:tblStyle styleId="{BAD2CDAA-A4E9-47E5-9503-95DDD28FB038}"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CD7D09B-119C-4491-89D5-972EE2D207F9}"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Roboto-regular.fntdata"/><Relationship Id="rId43" Type="http://schemas.openxmlformats.org/officeDocument/2006/relationships/slide" Target="slides/slide37.xml"/><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PlayfairDisplay-regular.fntdata"/><Relationship Id="rId47" Type="http://schemas.openxmlformats.org/officeDocument/2006/relationships/font" Target="fonts/Roboto-boldItalic.fntdata"/><Relationship Id="rId49" Type="http://schemas.openxmlformats.org/officeDocument/2006/relationships/font" Target="fonts/PlayfairDisplay-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layfairDisplay-boldItalic.fntdata"/><Relationship Id="rId50" Type="http://schemas.openxmlformats.org/officeDocument/2006/relationships/font" Target="fonts/PlayfairDisplay-italic.fntdata"/><Relationship Id="rId53" Type="http://schemas.openxmlformats.org/officeDocument/2006/relationships/font" Target="fonts/Lato-bold.fntdata"/><Relationship Id="rId52" Type="http://schemas.openxmlformats.org/officeDocument/2006/relationships/font" Target="fonts/Lato-regular.fntdata"/><Relationship Id="rId11" Type="http://schemas.openxmlformats.org/officeDocument/2006/relationships/slide" Target="slides/slide5.xml"/><Relationship Id="rId55" Type="http://schemas.openxmlformats.org/officeDocument/2006/relationships/font" Target="fonts/Lato-boldItalic.fntdata"/><Relationship Id="rId10" Type="http://schemas.openxmlformats.org/officeDocument/2006/relationships/slide" Target="slides/slide4.xml"/><Relationship Id="rId54" Type="http://schemas.openxmlformats.org/officeDocument/2006/relationships/font" Target="fonts/Lato-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899f8e64bf_0_1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899f8e64bf_0_1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899f8e64bf_0_1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899f8e64bf_0_1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899f8e64bf_0_1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899f8e64bf_0_1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899f8e64bf_0_1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899f8e64bf_0_1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899f8e64bf_0_1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899f8e64bf_0_1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899f8e64bf_0_1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899f8e64bf_0_1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899f8e64bf_0_1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899f8e64bf_0_1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899f8e64bf_0_1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899f8e64bf_0_1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899f8e64bf_0_1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899f8e64bf_0_1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899f8e64bf_0_1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899f8e64bf_0_1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899f8e64bf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899f8e64bf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899f8e64bf_0_1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899f8e64bf_0_1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899f8e64bf_0_1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899f8e64bf_0_1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899f8e64bf_0_1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899f8e64bf_0_1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899f8e64bf_0_1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899f8e64bf_0_1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899f8e64bf_0_1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899f8e64bf_0_1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899f8e64bf_0_1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899f8e64bf_0_1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899f8e64bf_0_1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899f8e64bf_0_1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899f8e64bf_0_1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899f8e64bf_0_1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899f8e64bf_0_1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899f8e64bf_0_1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89a099b09f_9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89a099b09f_9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899f8e64bf_0_1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899f8e64bf_0_1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899f8e64bf_0_1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899f8e64bf_0_1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899f8e64bf_0_1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899f8e64bf_0_1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899f8e64bf_0_1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899f8e64bf_0_1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899f8e64bf_0_1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899f8e64bf_0_1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899f8e64bf_0_1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899f8e64bf_0_1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899f8e64bf_0_1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899f8e64bf_0_1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89a099b09f_1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89a099b09f_1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899f8e64bf_0_1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899f8e64bf_0_1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899f8e64bf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899f8e64bf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899f8e64bf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899f8e64bf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899f8e64bf_0_1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899f8e64bf_0_1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899f8e64bf_0_1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899f8e64bf_0_1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899f8e64bf_0_1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899f8e64bf_0_1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899f8e64bf_0_1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899f8e64bf_0_1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1" name="Shape 11"/>
        <p:cNvGrpSpPr/>
        <p:nvPr/>
      </p:nvGrpSpPr>
      <p:grpSpPr>
        <a:xfrm>
          <a:off x="0" y="0"/>
          <a:ext cx="0" cy="0"/>
          <a:chOff x="0" y="0"/>
          <a:chExt cx="0" cy="0"/>
        </a:xfrm>
      </p:grpSpPr>
      <p:sp>
        <p:nvSpPr>
          <p:cNvPr id="12" name="Google Shape;12;p2"/>
          <p:cNvSpPr/>
          <p:nvPr/>
        </p:nvSpPr>
        <p:spPr>
          <a:xfrm>
            <a:off x="2749050" y="748800"/>
            <a:ext cx="3645900" cy="3645900"/>
          </a:xfrm>
          <a:prstGeom prst="rect">
            <a:avLst/>
          </a:prstGeom>
          <a:solidFill>
            <a:srgbClr val="754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992950" y="992700"/>
            <a:ext cx="3158100" cy="3158100"/>
          </a:xfrm>
          <a:prstGeom prst="rect">
            <a:avLst/>
          </a:prstGeom>
          <a:noFill/>
          <a:ln cap="flat"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txBox="1"/>
          <p:nvPr>
            <p:ph type="ctrTitle"/>
          </p:nvPr>
        </p:nvSpPr>
        <p:spPr>
          <a:xfrm>
            <a:off x="3096250" y="1627200"/>
            <a:ext cx="2951400" cy="1584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p:txBody>
      </p:sp>
      <p:sp>
        <p:nvSpPr>
          <p:cNvPr id="15" name="Google Shape;15;p2"/>
          <p:cNvSpPr txBox="1"/>
          <p:nvPr>
            <p:ph idx="1" type="subTitle"/>
          </p:nvPr>
        </p:nvSpPr>
        <p:spPr>
          <a:xfrm>
            <a:off x="3096363" y="3266930"/>
            <a:ext cx="2951400" cy="701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0" name="Shape 50"/>
        <p:cNvGrpSpPr/>
        <p:nvPr/>
      </p:nvGrpSpPr>
      <p:grpSpPr>
        <a:xfrm>
          <a:off x="0" y="0"/>
          <a:ext cx="0" cy="0"/>
          <a:chOff x="0" y="0"/>
          <a:chExt cx="0" cy="0"/>
        </a:xfrm>
      </p:grpSpPr>
      <p:sp>
        <p:nvSpPr>
          <p:cNvPr id="51" name="Google Shape;51;p11"/>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1"/>
          <p:cNvSpPr txBox="1"/>
          <p:nvPr>
            <p:ph hasCustomPrompt="1" type="title"/>
          </p:nvPr>
        </p:nvSpPr>
        <p:spPr>
          <a:xfrm>
            <a:off x="311700" y="1233100"/>
            <a:ext cx="8520600" cy="1610100"/>
          </a:xfrm>
          <a:prstGeom prst="rect">
            <a:avLst/>
          </a:prstGeom>
        </p:spPr>
        <p:txBody>
          <a:bodyPr anchorCtr="0" anchor="b" bIns="91425" lIns="91425" spcFirstLastPara="1" rIns="91425" wrap="square" tIns="91425">
            <a:no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3" name="Google Shape;53;p11"/>
          <p:cNvSpPr txBox="1"/>
          <p:nvPr>
            <p:ph idx="1" type="body"/>
          </p:nvPr>
        </p:nvSpPr>
        <p:spPr>
          <a:xfrm>
            <a:off x="311700" y="29194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4" name="Google Shape;54;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5" name="Shape 55"/>
        <p:cNvGrpSpPr/>
        <p:nvPr/>
      </p:nvGrpSpPr>
      <p:grpSpPr>
        <a:xfrm>
          <a:off x="0" y="0"/>
          <a:ext cx="0" cy="0"/>
          <a:chOff x="0" y="0"/>
          <a:chExt cx="0" cy="0"/>
        </a:xfrm>
      </p:grpSpPr>
      <p:sp>
        <p:nvSpPr>
          <p:cNvPr id="56" name="Google Shape;56;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rgbClr val="FFFFFF"/>
        </a:solidFill>
      </p:bgPr>
    </p:bg>
    <p:spTree>
      <p:nvGrpSpPr>
        <p:cNvPr id="17" name="Shape 17"/>
        <p:cNvGrpSpPr/>
        <p:nvPr/>
      </p:nvGrpSpPr>
      <p:grpSpPr>
        <a:xfrm>
          <a:off x="0" y="0"/>
          <a:ext cx="0" cy="0"/>
          <a:chOff x="0" y="0"/>
          <a:chExt cx="0" cy="0"/>
        </a:xfrm>
      </p:grpSpPr>
      <p:sp>
        <p:nvSpPr>
          <p:cNvPr id="18" name="Google Shape;18;p3"/>
          <p:cNvSpPr txBox="1"/>
          <p:nvPr>
            <p:ph type="title"/>
          </p:nvPr>
        </p:nvSpPr>
        <p:spPr>
          <a:xfrm>
            <a:off x="509550" y="1423875"/>
            <a:ext cx="8124900" cy="17982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Font typeface="Lato"/>
              <a:buNone/>
              <a:defRPr b="0" sz="4800">
                <a:latin typeface="Lato"/>
                <a:ea typeface="Lato"/>
                <a:cs typeface="Lato"/>
                <a:sym typeface="Lato"/>
              </a:defRPr>
            </a:lvl1pPr>
            <a:lvl2pPr lvl="1"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rgbClr val="754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3" name="Google Shape;23;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7" name="Google Shape;27;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Clr>
                <a:srgbClr val="9900FF"/>
              </a:buClr>
              <a:buSzPts val="3200"/>
              <a:buNone/>
              <a:defRPr>
                <a:solidFill>
                  <a:srgbClr val="9900FF"/>
                </a:solidFill>
              </a:defRPr>
            </a:lvl2pPr>
            <a:lvl3pPr lvl="2">
              <a:spcBef>
                <a:spcPts val="0"/>
              </a:spcBef>
              <a:spcAft>
                <a:spcPts val="0"/>
              </a:spcAft>
              <a:buClr>
                <a:srgbClr val="9900FF"/>
              </a:buClr>
              <a:buSzPts val="3200"/>
              <a:buNone/>
              <a:defRPr>
                <a:solidFill>
                  <a:srgbClr val="9900FF"/>
                </a:solidFill>
              </a:defRPr>
            </a:lvl3pPr>
            <a:lvl4pPr lvl="3">
              <a:spcBef>
                <a:spcPts val="0"/>
              </a:spcBef>
              <a:spcAft>
                <a:spcPts val="0"/>
              </a:spcAft>
              <a:buClr>
                <a:srgbClr val="9900FF"/>
              </a:buClr>
              <a:buSzPts val="3200"/>
              <a:buNone/>
              <a:defRPr>
                <a:solidFill>
                  <a:srgbClr val="9900FF"/>
                </a:solidFill>
              </a:defRPr>
            </a:lvl4pPr>
            <a:lvl5pPr lvl="4">
              <a:spcBef>
                <a:spcPts val="0"/>
              </a:spcBef>
              <a:spcAft>
                <a:spcPts val="0"/>
              </a:spcAft>
              <a:buClr>
                <a:srgbClr val="9900FF"/>
              </a:buClr>
              <a:buSzPts val="3200"/>
              <a:buNone/>
              <a:defRPr>
                <a:solidFill>
                  <a:srgbClr val="9900FF"/>
                </a:solidFill>
              </a:defRPr>
            </a:lvl5pPr>
            <a:lvl6pPr lvl="5">
              <a:spcBef>
                <a:spcPts val="0"/>
              </a:spcBef>
              <a:spcAft>
                <a:spcPts val="0"/>
              </a:spcAft>
              <a:buClr>
                <a:srgbClr val="9900FF"/>
              </a:buClr>
              <a:buSzPts val="3200"/>
              <a:buNone/>
              <a:defRPr>
                <a:solidFill>
                  <a:srgbClr val="9900FF"/>
                </a:solidFill>
              </a:defRPr>
            </a:lvl6pPr>
            <a:lvl7pPr lvl="6">
              <a:spcBef>
                <a:spcPts val="0"/>
              </a:spcBef>
              <a:spcAft>
                <a:spcPts val="0"/>
              </a:spcAft>
              <a:buClr>
                <a:srgbClr val="9900FF"/>
              </a:buClr>
              <a:buSzPts val="3200"/>
              <a:buNone/>
              <a:defRPr>
                <a:solidFill>
                  <a:srgbClr val="9900FF"/>
                </a:solidFill>
              </a:defRPr>
            </a:lvl7pPr>
            <a:lvl8pPr lvl="7">
              <a:spcBef>
                <a:spcPts val="0"/>
              </a:spcBef>
              <a:spcAft>
                <a:spcPts val="0"/>
              </a:spcAft>
              <a:buClr>
                <a:srgbClr val="9900FF"/>
              </a:buClr>
              <a:buSzPts val="3200"/>
              <a:buNone/>
              <a:defRPr>
                <a:solidFill>
                  <a:srgbClr val="9900FF"/>
                </a:solidFill>
              </a:defRPr>
            </a:lvl8pPr>
            <a:lvl9pPr lvl="8">
              <a:spcBef>
                <a:spcPts val="0"/>
              </a:spcBef>
              <a:spcAft>
                <a:spcPts val="0"/>
              </a:spcAft>
              <a:buClr>
                <a:srgbClr val="9900FF"/>
              </a:buClr>
              <a:buSzPts val="3200"/>
              <a:buNone/>
              <a:defRPr>
                <a:solidFill>
                  <a:srgbClr val="9900FF"/>
                </a:solidFill>
              </a:defRPr>
            </a:lvl9pPr>
          </a:lstStyle>
          <a:p/>
        </p:txBody>
      </p:sp>
      <p:sp>
        <p:nvSpPr>
          <p:cNvPr id="32" name="Google Shape;32;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5" name="Google Shape;35;p7"/>
          <p:cNvSpPr txBox="1"/>
          <p:nvPr>
            <p:ph idx="1" type="body"/>
          </p:nvPr>
        </p:nvSpPr>
        <p:spPr>
          <a:xfrm>
            <a:off x="311700" y="1391378"/>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rgbClr val="FFFFFF"/>
        </a:solidFill>
      </p:bgPr>
    </p:bg>
    <p:spTree>
      <p:nvGrpSpPr>
        <p:cNvPr id="37" name="Shape 37"/>
        <p:cNvGrpSpPr/>
        <p:nvPr/>
      </p:nvGrpSpPr>
      <p:grpSpPr>
        <a:xfrm>
          <a:off x="0" y="0"/>
          <a:ext cx="0" cy="0"/>
          <a:chOff x="0" y="0"/>
          <a:chExt cx="0" cy="0"/>
        </a:xfrm>
      </p:grpSpPr>
      <p:sp>
        <p:nvSpPr>
          <p:cNvPr id="38" name="Google Shape;38;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Font typeface="Lato"/>
              <a:buNone/>
              <a:defRPr b="0" sz="4800">
                <a:latin typeface="Lato"/>
                <a:ea typeface="Lato"/>
                <a:cs typeface="Lato"/>
                <a:sym typeface="Lato"/>
              </a:defRPr>
            </a:lvl1pPr>
            <a:lvl2pPr lvl="1">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39" name="Google Shape;39;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0" name="Shape 40"/>
        <p:cNvGrpSpPr/>
        <p:nvPr/>
      </p:nvGrpSpPr>
      <p:grpSpPr>
        <a:xfrm>
          <a:off x="0" y="0"/>
          <a:ext cx="0" cy="0"/>
          <a:chOff x="0" y="0"/>
          <a:chExt cx="0" cy="0"/>
        </a:xfrm>
      </p:grpSpPr>
      <p:sp>
        <p:nvSpPr>
          <p:cNvPr id="41" name="Google Shape;41;p9"/>
          <p:cNvSpPr/>
          <p:nvPr/>
        </p:nvSpPr>
        <p:spPr>
          <a:xfrm>
            <a:off x="4572000" y="-25"/>
            <a:ext cx="4572000" cy="5143500"/>
          </a:xfrm>
          <a:prstGeom prst="rect">
            <a:avLst/>
          </a:prstGeom>
          <a:solidFill>
            <a:srgbClr val="754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 name="Google Shape;42;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3" name="Google Shape;43;p9"/>
          <p:cNvSpPr txBox="1"/>
          <p:nvPr>
            <p:ph type="title"/>
          </p:nvPr>
        </p:nvSpPr>
        <p:spPr>
          <a:xfrm>
            <a:off x="265500" y="1107950"/>
            <a:ext cx="4045200" cy="1683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4" name="Google Shape;44;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5" name="Google Shape;45;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6" name="Google Shape;46;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7" name="Shape 47"/>
        <p:cNvGrpSpPr/>
        <p:nvPr/>
      </p:nvGrpSpPr>
      <p:grpSpPr>
        <a:xfrm>
          <a:off x="0" y="0"/>
          <a:ext cx="0" cy="0"/>
          <a:chOff x="0" y="0"/>
          <a:chExt cx="0" cy="0"/>
        </a:xfrm>
      </p:grpSpPr>
      <p:sp>
        <p:nvSpPr>
          <p:cNvPr id="48" name="Google Shape;48;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9" name="Google Shape;49;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jp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4" Type="http://schemas.openxmlformats.org/officeDocument/2006/relationships/theme" Target="../theme/theme1.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oral">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754690"/>
              </a:buClr>
              <a:buSzPts val="3200"/>
              <a:buFont typeface="Playfair Display"/>
              <a:buNone/>
              <a:defRPr b="1" sz="3200">
                <a:solidFill>
                  <a:srgbClr val="754690"/>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rotWithShape="1">
          <a:blip r:embed="rId1">
            <a:alphaModFix/>
          </a:blip>
          <a:srcRect b="39301" l="0" r="0" t="42045"/>
          <a:stretch/>
        </p:blipFill>
        <p:spPr>
          <a:xfrm>
            <a:off x="6691650" y="34350"/>
            <a:ext cx="2319201" cy="432626"/>
          </a:xfrm>
          <a:prstGeom prst="rect">
            <a:avLst/>
          </a:prstGeom>
          <a:noFill/>
          <a:ln>
            <a:noFill/>
          </a:ln>
        </p:spPr>
      </p:pic>
      <p:pic>
        <p:nvPicPr>
          <p:cNvPr id="10" name="Google Shape;10;p1"/>
          <p:cNvPicPr preferRelativeResize="0"/>
          <p:nvPr/>
        </p:nvPicPr>
        <p:blipFill>
          <a:blip r:embed="rId2">
            <a:alphaModFix/>
          </a:blip>
          <a:stretch>
            <a:fillRect/>
          </a:stretch>
        </p:blipFill>
        <p:spPr>
          <a:xfrm>
            <a:off x="159875" y="4681000"/>
            <a:ext cx="322749" cy="32274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1.png"/><Relationship Id="rId7" Type="http://schemas.openxmlformats.org/officeDocument/2006/relationships/image" Target="../media/image15.png"/><Relationship Id="rId8"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6.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9.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6.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8.png"/><Relationship Id="rId4" Type="http://schemas.openxmlformats.org/officeDocument/2006/relationships/image" Target="../media/image50.png"/><Relationship Id="rId5"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1.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2.png"/><Relationship Id="rId4" Type="http://schemas.openxmlformats.org/officeDocument/2006/relationships/image" Target="../media/image39.png"/><Relationship Id="rId5"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8.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3.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7.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3"/>
          <p:cNvSpPr txBox="1"/>
          <p:nvPr>
            <p:ph type="ctrTitle"/>
          </p:nvPr>
        </p:nvSpPr>
        <p:spPr>
          <a:xfrm>
            <a:off x="3096300" y="1223175"/>
            <a:ext cx="2951400" cy="158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Macro-economic Analysis </a:t>
            </a:r>
            <a:endParaRPr sz="2800"/>
          </a:p>
          <a:p>
            <a:pPr indent="0" lvl="0" marL="0" rtl="0" algn="ctr">
              <a:spcBef>
                <a:spcPts val="0"/>
              </a:spcBef>
              <a:spcAft>
                <a:spcPts val="0"/>
              </a:spcAft>
              <a:buNone/>
            </a:pPr>
            <a:r>
              <a:rPr lang="en" sz="2800"/>
              <a:t>o</a:t>
            </a:r>
            <a:r>
              <a:rPr lang="en" sz="2800"/>
              <a:t>f</a:t>
            </a:r>
            <a:endParaRPr sz="2800"/>
          </a:p>
          <a:p>
            <a:pPr indent="0" lvl="0" marL="0" rtl="0" algn="ctr">
              <a:spcBef>
                <a:spcPts val="0"/>
              </a:spcBef>
              <a:spcAft>
                <a:spcPts val="0"/>
              </a:spcAft>
              <a:buNone/>
            </a:pPr>
            <a:r>
              <a:rPr lang="en" sz="2800"/>
              <a:t>Indian IT Sector</a:t>
            </a:r>
            <a:endParaRPr sz="2800"/>
          </a:p>
        </p:txBody>
      </p:sp>
      <p:sp>
        <p:nvSpPr>
          <p:cNvPr id="62" name="Google Shape;62;p13"/>
          <p:cNvSpPr txBox="1"/>
          <p:nvPr>
            <p:ph idx="1" type="subTitle"/>
          </p:nvPr>
        </p:nvSpPr>
        <p:spPr>
          <a:xfrm>
            <a:off x="3096363" y="3266930"/>
            <a:ext cx="2951400" cy="70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Mid-term Seminar</a:t>
            </a:r>
            <a:endParaRPr/>
          </a:p>
        </p:txBody>
      </p:sp>
      <p:sp>
        <p:nvSpPr>
          <p:cNvPr id="63" name="Google Shape;63;p1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4" name="Google Shape;64;p13"/>
          <p:cNvSpPr txBox="1"/>
          <p:nvPr/>
        </p:nvSpPr>
        <p:spPr>
          <a:xfrm>
            <a:off x="6981550" y="3316000"/>
            <a:ext cx="2057400" cy="1365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700">
                <a:latin typeface="Lato"/>
                <a:ea typeface="Lato"/>
                <a:cs typeface="Lato"/>
                <a:sym typeface="Lato"/>
              </a:rPr>
              <a:t>By: </a:t>
            </a:r>
            <a:br>
              <a:rPr b="1" lang="en" sz="700">
                <a:latin typeface="Lato"/>
                <a:ea typeface="Lato"/>
                <a:cs typeface="Lato"/>
                <a:sym typeface="Lato"/>
              </a:rPr>
            </a:br>
            <a:r>
              <a:rPr b="1" lang="en" sz="700"/>
              <a:t>Abhinav Singh </a:t>
            </a:r>
            <a:r>
              <a:rPr b="1" lang="en" sz="700"/>
              <a:t>– </a:t>
            </a:r>
            <a:r>
              <a:rPr b="1" lang="en" sz="700"/>
              <a:t>Wipro</a:t>
            </a:r>
            <a:endParaRPr b="1" sz="700"/>
          </a:p>
          <a:p>
            <a:pPr indent="0" lvl="0" marL="0" rtl="0" algn="l">
              <a:lnSpc>
                <a:spcPct val="100000"/>
              </a:lnSpc>
              <a:spcBef>
                <a:spcPts val="0"/>
              </a:spcBef>
              <a:spcAft>
                <a:spcPts val="0"/>
              </a:spcAft>
              <a:buNone/>
            </a:pPr>
            <a:r>
              <a:rPr b="1" lang="en" sz="700"/>
              <a:t>Anushka Panda – L&amp;T Infotech</a:t>
            </a:r>
            <a:endParaRPr b="1" sz="700"/>
          </a:p>
          <a:p>
            <a:pPr indent="0" lvl="0" marL="0" rtl="0" algn="l">
              <a:lnSpc>
                <a:spcPct val="100000"/>
              </a:lnSpc>
              <a:spcBef>
                <a:spcPts val="0"/>
              </a:spcBef>
              <a:spcAft>
                <a:spcPts val="0"/>
              </a:spcAft>
              <a:buNone/>
            </a:pPr>
            <a:r>
              <a:rPr b="1" lang="en" sz="700"/>
              <a:t>Arun Soni – Tech Mahindra</a:t>
            </a:r>
            <a:endParaRPr b="1" sz="700"/>
          </a:p>
          <a:p>
            <a:pPr indent="0" lvl="0" marL="0" rtl="0" algn="l">
              <a:lnSpc>
                <a:spcPct val="100000"/>
              </a:lnSpc>
              <a:spcBef>
                <a:spcPts val="0"/>
              </a:spcBef>
              <a:spcAft>
                <a:spcPts val="0"/>
              </a:spcAft>
              <a:buNone/>
            </a:pPr>
            <a:r>
              <a:rPr b="1" lang="en" sz="700"/>
              <a:t>Ayushi Jain – Mindtree</a:t>
            </a:r>
            <a:endParaRPr b="1" sz="700"/>
          </a:p>
          <a:p>
            <a:pPr indent="0" lvl="0" marL="0" rtl="0" algn="l">
              <a:lnSpc>
                <a:spcPct val="100000"/>
              </a:lnSpc>
              <a:spcBef>
                <a:spcPts val="0"/>
              </a:spcBef>
              <a:spcAft>
                <a:spcPts val="0"/>
              </a:spcAft>
              <a:buNone/>
            </a:pPr>
            <a:r>
              <a:rPr b="1" lang="en" sz="700"/>
              <a:t>Chirag Goswami – NIIT Tech</a:t>
            </a:r>
            <a:endParaRPr b="1" sz="700"/>
          </a:p>
          <a:p>
            <a:pPr indent="0" lvl="0" marL="0" rtl="0" algn="l">
              <a:lnSpc>
                <a:spcPct val="100000"/>
              </a:lnSpc>
              <a:spcBef>
                <a:spcPts val="0"/>
              </a:spcBef>
              <a:spcAft>
                <a:spcPts val="0"/>
              </a:spcAft>
              <a:buNone/>
            </a:pPr>
            <a:r>
              <a:rPr b="1" lang="en" sz="700"/>
              <a:t>Harshit Kumar Dubey – Infosys</a:t>
            </a:r>
            <a:endParaRPr b="1" sz="700"/>
          </a:p>
          <a:p>
            <a:pPr indent="0" lvl="0" marL="0" rtl="0" algn="l">
              <a:lnSpc>
                <a:spcPct val="100000"/>
              </a:lnSpc>
              <a:spcBef>
                <a:spcPts val="0"/>
              </a:spcBef>
              <a:spcAft>
                <a:spcPts val="0"/>
              </a:spcAft>
              <a:buNone/>
            </a:pPr>
            <a:r>
              <a:rPr b="1" lang="en" sz="700"/>
              <a:t>Mihir Shah – Hexaware</a:t>
            </a:r>
            <a:endParaRPr b="1" sz="700"/>
          </a:p>
          <a:p>
            <a:pPr indent="0" lvl="0" marL="0" rtl="0" algn="l">
              <a:lnSpc>
                <a:spcPct val="100000"/>
              </a:lnSpc>
              <a:spcBef>
                <a:spcPts val="0"/>
              </a:spcBef>
              <a:spcAft>
                <a:spcPts val="0"/>
              </a:spcAft>
              <a:buNone/>
            </a:pPr>
            <a:r>
              <a:rPr b="1" lang="en" sz="700"/>
              <a:t>Sankalp Khandelwal – HCL Technologies</a:t>
            </a:r>
            <a:endParaRPr b="1" sz="700"/>
          </a:p>
          <a:p>
            <a:pPr indent="0" lvl="0" marL="0" rtl="0" algn="l">
              <a:lnSpc>
                <a:spcPct val="100000"/>
              </a:lnSpc>
              <a:spcBef>
                <a:spcPts val="0"/>
              </a:spcBef>
              <a:spcAft>
                <a:spcPts val="0"/>
              </a:spcAft>
              <a:buNone/>
            </a:pPr>
            <a:r>
              <a:rPr b="1" lang="en" sz="700"/>
              <a:t>Sarthak Dalmia – Cyient</a:t>
            </a:r>
            <a:endParaRPr b="1" sz="700"/>
          </a:p>
          <a:p>
            <a:pPr indent="0" lvl="0" marL="0" rtl="0" algn="l">
              <a:lnSpc>
                <a:spcPct val="100000"/>
              </a:lnSpc>
              <a:spcBef>
                <a:spcPts val="0"/>
              </a:spcBef>
              <a:spcAft>
                <a:spcPts val="0"/>
              </a:spcAft>
              <a:buNone/>
            </a:pPr>
            <a:r>
              <a:rPr b="1" lang="en" sz="700"/>
              <a:t>Shashwat Singh – TCS</a:t>
            </a:r>
            <a:endParaRPr b="1" sz="700"/>
          </a:p>
          <a:p>
            <a:pPr indent="0" lvl="0" marL="0" rtl="0" algn="l">
              <a:spcBef>
                <a:spcPts val="0"/>
              </a:spcBef>
              <a:spcAft>
                <a:spcPts val="0"/>
              </a:spcAft>
              <a:buNone/>
            </a:pPr>
            <a:r>
              <a:t/>
            </a:r>
            <a:endParaRPr>
              <a:latin typeface="Lato"/>
              <a:ea typeface="Lato"/>
              <a:cs typeface="Lato"/>
              <a:sym typeface="Lato"/>
            </a:endParaRPr>
          </a:p>
        </p:txBody>
      </p:sp>
      <p:sp>
        <p:nvSpPr>
          <p:cNvPr id="65" name="Google Shape;65;p13"/>
          <p:cNvSpPr txBox="1"/>
          <p:nvPr>
            <p:ph idx="1" type="subTitle"/>
          </p:nvPr>
        </p:nvSpPr>
        <p:spPr>
          <a:xfrm>
            <a:off x="3367273" y="4151053"/>
            <a:ext cx="2409600" cy="32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700"/>
              <a:t>As a part of PS-I project requirements of BITS Pilani, at William O’Neil, India</a:t>
            </a:r>
            <a:endParaRPr sz="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Tata Consultancy Services (TCS)</a:t>
            </a:r>
            <a:endParaRPr/>
          </a:p>
        </p:txBody>
      </p:sp>
      <p:sp>
        <p:nvSpPr>
          <p:cNvPr id="126" name="Google Shape;126;p22"/>
          <p:cNvSpPr txBox="1"/>
          <p:nvPr>
            <p:ph idx="1" type="body"/>
          </p:nvPr>
        </p:nvSpPr>
        <p:spPr>
          <a:xfrm>
            <a:off x="311700" y="913825"/>
            <a:ext cx="6645000" cy="3551400"/>
          </a:xfrm>
          <a:prstGeom prst="rect">
            <a:avLst/>
          </a:prstGeom>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b="1" lang="en" sz="1000">
                <a:solidFill>
                  <a:srgbClr val="000000"/>
                </a:solidFill>
                <a:latin typeface="Arial"/>
                <a:ea typeface="Arial"/>
                <a:cs typeface="Arial"/>
                <a:sym typeface="Arial"/>
              </a:rPr>
              <a:t>Revenue grew at 7.1%</a:t>
            </a:r>
            <a:r>
              <a:rPr lang="en" sz="1000">
                <a:solidFill>
                  <a:srgbClr val="000000"/>
                </a:solidFill>
                <a:latin typeface="Arial"/>
                <a:ea typeface="Arial"/>
                <a:cs typeface="Arial"/>
                <a:sym typeface="Arial"/>
              </a:rPr>
              <a:t> in constant currency in FY20, </a:t>
            </a:r>
            <a:r>
              <a:rPr b="1" lang="en" sz="1000">
                <a:solidFill>
                  <a:srgbClr val="000000"/>
                </a:solidFill>
                <a:latin typeface="Arial"/>
                <a:ea typeface="Arial"/>
                <a:cs typeface="Arial"/>
                <a:sym typeface="Arial"/>
              </a:rPr>
              <a:t>EBIT margin</a:t>
            </a:r>
            <a:r>
              <a:rPr lang="en" sz="1000">
                <a:solidFill>
                  <a:srgbClr val="000000"/>
                </a:solidFill>
                <a:latin typeface="Arial"/>
                <a:ea typeface="Arial"/>
                <a:cs typeface="Arial"/>
                <a:sym typeface="Arial"/>
              </a:rPr>
              <a:t> (operating margin) was at </a:t>
            </a:r>
            <a:r>
              <a:rPr b="1" lang="en" sz="1000">
                <a:solidFill>
                  <a:srgbClr val="000000"/>
                </a:solidFill>
                <a:latin typeface="Arial"/>
                <a:ea typeface="Arial"/>
                <a:cs typeface="Arial"/>
                <a:sym typeface="Arial"/>
              </a:rPr>
              <a:t>24.6%</a:t>
            </a:r>
            <a:r>
              <a:rPr lang="en" sz="1000">
                <a:solidFill>
                  <a:srgbClr val="000000"/>
                </a:solidFill>
                <a:latin typeface="Arial"/>
                <a:ea typeface="Arial"/>
                <a:cs typeface="Arial"/>
                <a:sym typeface="Arial"/>
              </a:rPr>
              <a:t> while the </a:t>
            </a:r>
            <a:r>
              <a:rPr b="1" lang="en" sz="1000">
                <a:solidFill>
                  <a:srgbClr val="000000"/>
                </a:solidFill>
                <a:latin typeface="Arial"/>
                <a:ea typeface="Arial"/>
                <a:cs typeface="Arial"/>
                <a:sym typeface="Arial"/>
              </a:rPr>
              <a:t>net margin</a:t>
            </a:r>
            <a:r>
              <a:rPr lang="en" sz="1000">
                <a:solidFill>
                  <a:srgbClr val="000000"/>
                </a:solidFill>
                <a:latin typeface="Arial"/>
                <a:ea typeface="Arial"/>
                <a:cs typeface="Arial"/>
                <a:sym typeface="Arial"/>
              </a:rPr>
              <a:t> was at </a:t>
            </a:r>
            <a:r>
              <a:rPr b="1" lang="en" sz="1000">
                <a:solidFill>
                  <a:srgbClr val="000000"/>
                </a:solidFill>
                <a:latin typeface="Arial"/>
                <a:ea typeface="Arial"/>
                <a:cs typeface="Arial"/>
                <a:sym typeface="Arial"/>
              </a:rPr>
              <a:t>20.6%</a:t>
            </a:r>
            <a:r>
              <a:rPr lang="en" sz="1000">
                <a:solidFill>
                  <a:srgbClr val="000000"/>
                </a:solidFill>
                <a:latin typeface="Arial"/>
                <a:ea typeface="Arial"/>
                <a:cs typeface="Arial"/>
                <a:sym typeface="Arial"/>
              </a:rPr>
              <a:t>. Dividend of the year at </a:t>
            </a:r>
            <a:r>
              <a:rPr b="1" lang="en" sz="1000">
                <a:solidFill>
                  <a:srgbClr val="000000"/>
                </a:solidFill>
                <a:latin typeface="Arial"/>
                <a:ea typeface="Arial"/>
                <a:cs typeface="Arial"/>
                <a:sym typeface="Arial"/>
              </a:rPr>
              <a:t>73 rupees.</a:t>
            </a:r>
            <a:r>
              <a:rPr lang="en" sz="1000">
                <a:solidFill>
                  <a:srgbClr val="000000"/>
                </a:solidFill>
                <a:latin typeface="Arial"/>
                <a:ea typeface="Arial"/>
                <a:cs typeface="Arial"/>
                <a:sym typeface="Arial"/>
              </a:rPr>
              <a:t> </a:t>
            </a:r>
            <a:endParaRPr sz="1000">
              <a:solidFill>
                <a:srgbClr val="000000"/>
              </a:solidFill>
              <a:latin typeface="Arial"/>
              <a:ea typeface="Arial"/>
              <a:cs typeface="Arial"/>
              <a:sym typeface="Arial"/>
            </a:endParaRPr>
          </a:p>
          <a:p>
            <a:pPr indent="0" lvl="0" marL="0" rtl="0" algn="l">
              <a:lnSpc>
                <a:spcPct val="100000"/>
              </a:lnSpc>
              <a:spcBef>
                <a:spcPts val="1200"/>
              </a:spcBef>
              <a:spcAft>
                <a:spcPts val="0"/>
              </a:spcAft>
              <a:buNone/>
            </a:pPr>
            <a:r>
              <a:rPr lang="en" sz="1000">
                <a:solidFill>
                  <a:srgbClr val="000000"/>
                </a:solidFill>
                <a:latin typeface="Arial"/>
                <a:ea typeface="Arial"/>
                <a:cs typeface="Arial"/>
                <a:sym typeface="Arial"/>
              </a:rPr>
              <a:t>Deceleration ( FY19 revenue growth 19.0%) is on account of the</a:t>
            </a:r>
            <a:r>
              <a:rPr b="1" lang="en" sz="1000">
                <a:solidFill>
                  <a:srgbClr val="000000"/>
                </a:solidFill>
                <a:latin typeface="Arial"/>
                <a:ea typeface="Arial"/>
                <a:cs typeface="Arial"/>
                <a:sym typeface="Arial"/>
              </a:rPr>
              <a:t> lesser currency benefit</a:t>
            </a:r>
            <a:r>
              <a:rPr lang="en" sz="1000">
                <a:solidFill>
                  <a:srgbClr val="000000"/>
                </a:solidFill>
                <a:latin typeface="Arial"/>
                <a:ea typeface="Arial"/>
                <a:cs typeface="Arial"/>
                <a:sym typeface="Arial"/>
              </a:rPr>
              <a:t> received in FY 2020 (7.6% currency benefit in FY 2019 vs 0.1% benefit in FY 2020) and </a:t>
            </a:r>
            <a:r>
              <a:rPr b="1" lang="en" sz="1000">
                <a:solidFill>
                  <a:srgbClr val="000000"/>
                </a:solidFill>
                <a:latin typeface="Arial"/>
                <a:ea typeface="Arial"/>
                <a:cs typeface="Arial"/>
                <a:sym typeface="Arial"/>
              </a:rPr>
              <a:t>volatility in demand in the financial services and retail verticals.</a:t>
            </a:r>
            <a:endParaRPr b="1" sz="1000">
              <a:solidFill>
                <a:srgbClr val="000000"/>
              </a:solidFill>
              <a:latin typeface="Arial"/>
              <a:ea typeface="Arial"/>
              <a:cs typeface="Arial"/>
              <a:sym typeface="Arial"/>
            </a:endParaRPr>
          </a:p>
          <a:p>
            <a:pPr indent="0" lvl="0" marL="0" rtl="0" algn="l">
              <a:lnSpc>
                <a:spcPct val="100000"/>
              </a:lnSpc>
              <a:spcBef>
                <a:spcPts val="1200"/>
              </a:spcBef>
              <a:spcAft>
                <a:spcPts val="0"/>
              </a:spcAft>
              <a:buNone/>
            </a:pPr>
            <a:r>
              <a:rPr b="1" lang="en" sz="1000">
                <a:solidFill>
                  <a:srgbClr val="000000"/>
                </a:solidFill>
                <a:latin typeface="Arial"/>
                <a:ea typeface="Arial"/>
                <a:cs typeface="Arial"/>
                <a:sym typeface="Arial"/>
              </a:rPr>
              <a:t>Net cash flow from operations was 88.09 billion rupees</a:t>
            </a:r>
            <a:r>
              <a:rPr lang="en" sz="1000">
                <a:solidFill>
                  <a:srgbClr val="000000"/>
                </a:solidFill>
                <a:latin typeface="Arial"/>
                <a:ea typeface="Arial"/>
                <a:cs typeface="Arial"/>
                <a:sym typeface="Arial"/>
              </a:rPr>
              <a:t> which is 109.4% of the net income. </a:t>
            </a:r>
            <a:r>
              <a:rPr b="1" lang="en" sz="1000">
                <a:solidFill>
                  <a:srgbClr val="000000"/>
                </a:solidFill>
                <a:latin typeface="Arial"/>
                <a:ea typeface="Arial"/>
                <a:cs typeface="Arial"/>
                <a:sym typeface="Arial"/>
              </a:rPr>
              <a:t>Free cash flow was 80.68 billion rupee</a:t>
            </a:r>
            <a:r>
              <a:rPr lang="en" sz="1000">
                <a:solidFill>
                  <a:srgbClr val="000000"/>
                </a:solidFill>
                <a:latin typeface="Arial"/>
                <a:ea typeface="Arial"/>
                <a:cs typeface="Arial"/>
                <a:sym typeface="Arial"/>
              </a:rPr>
              <a:t>, for the full year it was `323.03 billion, which was 9.4% YoY growth.</a:t>
            </a:r>
            <a:endParaRPr sz="1000">
              <a:solidFill>
                <a:srgbClr val="000000"/>
              </a:solidFill>
              <a:latin typeface="Arial"/>
              <a:ea typeface="Arial"/>
              <a:cs typeface="Arial"/>
              <a:sym typeface="Arial"/>
            </a:endParaRPr>
          </a:p>
          <a:p>
            <a:pPr indent="0" lvl="0" marL="0" rtl="0" algn="l">
              <a:lnSpc>
                <a:spcPct val="100000"/>
              </a:lnSpc>
              <a:spcBef>
                <a:spcPts val="1200"/>
              </a:spcBef>
              <a:spcAft>
                <a:spcPts val="0"/>
              </a:spcAft>
              <a:buNone/>
            </a:pPr>
            <a:r>
              <a:rPr lang="en" sz="700">
                <a:solidFill>
                  <a:srgbClr val="000000"/>
                </a:solidFill>
                <a:latin typeface="Arial"/>
                <a:ea typeface="Arial"/>
                <a:cs typeface="Arial"/>
                <a:sym typeface="Arial"/>
              </a:rPr>
              <a:t> </a:t>
            </a:r>
            <a:r>
              <a:rPr b="1" lang="en" sz="1000">
                <a:solidFill>
                  <a:srgbClr val="000000"/>
                </a:solidFill>
                <a:latin typeface="Arial"/>
                <a:ea typeface="Arial"/>
                <a:cs typeface="Arial"/>
                <a:sym typeface="Arial"/>
              </a:rPr>
              <a:t>Q4 revenue grew at 3%</a:t>
            </a:r>
            <a:r>
              <a:rPr lang="en" sz="1000">
                <a:solidFill>
                  <a:srgbClr val="000000"/>
                </a:solidFill>
                <a:latin typeface="Arial"/>
                <a:ea typeface="Arial"/>
                <a:cs typeface="Arial"/>
                <a:sym typeface="Arial"/>
              </a:rPr>
              <a:t> in constant currency YoY, </a:t>
            </a:r>
            <a:r>
              <a:rPr b="1" lang="en" sz="1000">
                <a:solidFill>
                  <a:srgbClr val="000000"/>
                </a:solidFill>
                <a:latin typeface="Arial"/>
                <a:ea typeface="Arial"/>
                <a:cs typeface="Arial"/>
                <a:sym typeface="Arial"/>
              </a:rPr>
              <a:t>operating margin at 25.1% YoY</a:t>
            </a:r>
            <a:r>
              <a:rPr lang="en" sz="1000">
                <a:solidFill>
                  <a:srgbClr val="000000"/>
                </a:solidFill>
                <a:latin typeface="Arial"/>
                <a:ea typeface="Arial"/>
                <a:cs typeface="Arial"/>
                <a:sym typeface="Arial"/>
              </a:rPr>
              <a:t> and</a:t>
            </a:r>
            <a:r>
              <a:rPr b="1" lang="en" sz="1000">
                <a:solidFill>
                  <a:srgbClr val="000000"/>
                </a:solidFill>
                <a:latin typeface="Arial"/>
                <a:ea typeface="Arial"/>
                <a:cs typeface="Arial"/>
                <a:sym typeface="Arial"/>
              </a:rPr>
              <a:t> net margins at 20.2% YoY.</a:t>
            </a:r>
            <a:r>
              <a:rPr lang="en" sz="1000">
                <a:solidFill>
                  <a:srgbClr val="000000"/>
                </a:solidFill>
                <a:latin typeface="Arial"/>
                <a:ea typeface="Arial"/>
                <a:cs typeface="Arial"/>
                <a:sym typeface="Arial"/>
              </a:rPr>
              <a:t> </a:t>
            </a:r>
            <a:endParaRPr sz="1000">
              <a:solidFill>
                <a:srgbClr val="000000"/>
              </a:solidFill>
              <a:latin typeface="Arial"/>
              <a:ea typeface="Arial"/>
              <a:cs typeface="Arial"/>
              <a:sym typeface="Arial"/>
            </a:endParaRPr>
          </a:p>
          <a:p>
            <a:pPr indent="0" lvl="0" marL="0" rtl="0" algn="l">
              <a:lnSpc>
                <a:spcPct val="100000"/>
              </a:lnSpc>
              <a:spcBef>
                <a:spcPts val="1200"/>
              </a:spcBef>
              <a:spcAft>
                <a:spcPts val="0"/>
              </a:spcAft>
              <a:buNone/>
            </a:pPr>
            <a:r>
              <a:rPr b="1" lang="en" sz="1000">
                <a:solidFill>
                  <a:srgbClr val="000000"/>
                </a:solidFill>
                <a:latin typeface="Arial"/>
                <a:ea typeface="Arial"/>
                <a:cs typeface="Arial"/>
                <a:sym typeface="Arial"/>
              </a:rPr>
              <a:t>Impact in Q4</a:t>
            </a:r>
            <a:r>
              <a:rPr lang="en" sz="1000">
                <a:solidFill>
                  <a:srgbClr val="000000"/>
                </a:solidFill>
                <a:latin typeface="Arial"/>
                <a:ea typeface="Arial"/>
                <a:cs typeface="Arial"/>
                <a:sym typeface="Arial"/>
              </a:rPr>
              <a:t> was due to two-third from supply side and one-third from demand-side challenges and in </a:t>
            </a:r>
            <a:r>
              <a:rPr b="1" lang="en" sz="1000">
                <a:solidFill>
                  <a:srgbClr val="000000"/>
                </a:solidFill>
                <a:latin typeface="Arial"/>
                <a:ea typeface="Arial"/>
                <a:cs typeface="Arial"/>
                <a:sym typeface="Arial"/>
              </a:rPr>
              <a:t>Q1 is expected from demand side</a:t>
            </a:r>
            <a:r>
              <a:rPr lang="en" sz="1000">
                <a:solidFill>
                  <a:srgbClr val="000000"/>
                </a:solidFill>
                <a:latin typeface="Arial"/>
                <a:ea typeface="Arial"/>
                <a:cs typeface="Arial"/>
                <a:sym typeface="Arial"/>
              </a:rPr>
              <a:t>.</a:t>
            </a:r>
            <a:endParaRPr sz="1000">
              <a:solidFill>
                <a:srgbClr val="000000"/>
              </a:solidFill>
              <a:latin typeface="Arial"/>
              <a:ea typeface="Arial"/>
              <a:cs typeface="Arial"/>
              <a:sym typeface="Arial"/>
            </a:endParaRPr>
          </a:p>
          <a:p>
            <a:pPr indent="0" lvl="0" marL="0" rtl="0" algn="l">
              <a:lnSpc>
                <a:spcPct val="100000"/>
              </a:lnSpc>
              <a:spcBef>
                <a:spcPts val="1200"/>
              </a:spcBef>
              <a:spcAft>
                <a:spcPts val="0"/>
              </a:spcAft>
              <a:buNone/>
            </a:pPr>
            <a:r>
              <a:rPr lang="en" sz="1000">
                <a:solidFill>
                  <a:srgbClr val="000000"/>
                </a:solidFill>
                <a:latin typeface="Arial"/>
                <a:ea typeface="Arial"/>
                <a:cs typeface="Arial"/>
                <a:sym typeface="Arial"/>
              </a:rPr>
              <a:t>Pandemic completely reversed the positive momentum of first two quarters of FY20. The economic impact of the pandemic ripple is felt across all TCS’ industry verticals and major markets.</a:t>
            </a:r>
            <a:endParaRPr sz="1000">
              <a:solidFill>
                <a:srgbClr val="000000"/>
              </a:solidFill>
              <a:latin typeface="Arial"/>
              <a:ea typeface="Arial"/>
              <a:cs typeface="Arial"/>
              <a:sym typeface="Arial"/>
            </a:endParaRPr>
          </a:p>
          <a:p>
            <a:pPr indent="0" lvl="0" marL="0" rtl="0" algn="l">
              <a:lnSpc>
                <a:spcPct val="100000"/>
              </a:lnSpc>
              <a:spcBef>
                <a:spcPts val="1200"/>
              </a:spcBef>
              <a:spcAft>
                <a:spcPts val="0"/>
              </a:spcAft>
              <a:buNone/>
            </a:pPr>
            <a:r>
              <a:rPr lang="en" sz="1000">
                <a:solidFill>
                  <a:srgbClr val="000000"/>
                </a:solidFill>
                <a:latin typeface="Arial"/>
                <a:ea typeface="Arial"/>
                <a:cs typeface="Arial"/>
                <a:sym typeface="Arial"/>
              </a:rPr>
              <a:t>Geography wise, </a:t>
            </a:r>
            <a:r>
              <a:rPr b="1" lang="en" sz="1000">
                <a:solidFill>
                  <a:srgbClr val="000000"/>
                </a:solidFill>
                <a:latin typeface="Arial"/>
                <a:ea typeface="Arial"/>
                <a:cs typeface="Arial"/>
                <a:sym typeface="Arial"/>
              </a:rPr>
              <a:t>Europe continue to outperform, growing 11.9% while UK grew 5.4%</a:t>
            </a:r>
            <a:r>
              <a:rPr lang="en" sz="1000">
                <a:solidFill>
                  <a:srgbClr val="000000"/>
                </a:solidFill>
                <a:latin typeface="Arial"/>
                <a:ea typeface="Arial"/>
                <a:cs typeface="Arial"/>
                <a:sym typeface="Arial"/>
              </a:rPr>
              <a:t>. North America was flattish at 0.2%. Among the emerging markets, Latin America and APAC grew 3.9% and 3.5% respectively, while MEA grew 1.3% and India declined by 1.9%. in the last quarter of FY20. Additionally North America bagged deals worth </a:t>
            </a:r>
            <a:r>
              <a:rPr b="1" lang="en" sz="1000">
                <a:solidFill>
                  <a:srgbClr val="000000"/>
                </a:solidFill>
                <a:latin typeface="Arial"/>
                <a:ea typeface="Arial"/>
                <a:cs typeface="Arial"/>
                <a:sym typeface="Arial"/>
              </a:rPr>
              <a:t>$5.3 Billion</a:t>
            </a:r>
            <a:r>
              <a:rPr lang="en" sz="1000">
                <a:solidFill>
                  <a:srgbClr val="000000"/>
                </a:solidFill>
                <a:latin typeface="Arial"/>
                <a:ea typeface="Arial"/>
                <a:cs typeface="Arial"/>
                <a:sym typeface="Arial"/>
              </a:rPr>
              <a:t>.</a:t>
            </a:r>
            <a:endParaRPr sz="1000">
              <a:solidFill>
                <a:srgbClr val="000000"/>
              </a:solidFill>
              <a:latin typeface="Arial"/>
              <a:ea typeface="Arial"/>
              <a:cs typeface="Arial"/>
              <a:sym typeface="Arial"/>
            </a:endParaRPr>
          </a:p>
          <a:p>
            <a:pPr indent="0" lvl="0" marL="0" rtl="0" algn="l">
              <a:spcBef>
                <a:spcPts val="1200"/>
              </a:spcBef>
              <a:spcAft>
                <a:spcPts val="0"/>
              </a:spcAft>
              <a:buNone/>
            </a:pPr>
            <a:r>
              <a:t/>
            </a:r>
            <a:endParaRPr sz="10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t/>
            </a:r>
            <a:endParaRPr sz="1000">
              <a:solidFill>
                <a:srgbClr val="000000"/>
              </a:solidFill>
              <a:latin typeface="Times New Roman"/>
              <a:ea typeface="Times New Roman"/>
              <a:cs typeface="Times New Roman"/>
              <a:sym typeface="Times New Roman"/>
            </a:endParaRPr>
          </a:p>
          <a:p>
            <a:pPr indent="0" lvl="0" marL="0" rtl="0" algn="l">
              <a:spcBef>
                <a:spcPts val="1200"/>
              </a:spcBef>
              <a:spcAft>
                <a:spcPts val="1600"/>
              </a:spcAft>
              <a:buNone/>
            </a:pPr>
            <a:r>
              <a:t/>
            </a:r>
            <a:endParaRPr sz="1400"/>
          </a:p>
        </p:txBody>
      </p:sp>
      <p:pic>
        <p:nvPicPr>
          <p:cNvPr id="127" name="Google Shape;127;p22"/>
          <p:cNvPicPr preferRelativeResize="0"/>
          <p:nvPr/>
        </p:nvPicPr>
        <p:blipFill>
          <a:blip r:embed="rId3">
            <a:alphaModFix/>
          </a:blip>
          <a:stretch>
            <a:fillRect/>
          </a:stretch>
        </p:blipFill>
        <p:spPr>
          <a:xfrm>
            <a:off x="7917900" y="447225"/>
            <a:ext cx="914400" cy="514350"/>
          </a:xfrm>
          <a:prstGeom prst="rect">
            <a:avLst/>
          </a:prstGeom>
          <a:noFill/>
          <a:ln>
            <a:noFill/>
          </a:ln>
        </p:spPr>
      </p:pic>
      <p:pic>
        <p:nvPicPr>
          <p:cNvPr id="128" name="Google Shape;128;p22"/>
          <p:cNvPicPr preferRelativeResize="0"/>
          <p:nvPr/>
        </p:nvPicPr>
        <p:blipFill>
          <a:blip r:embed="rId4">
            <a:alphaModFix/>
          </a:blip>
          <a:stretch>
            <a:fillRect/>
          </a:stretch>
        </p:blipFill>
        <p:spPr>
          <a:xfrm>
            <a:off x="6786488" y="1780163"/>
            <a:ext cx="2290900" cy="1818725"/>
          </a:xfrm>
          <a:prstGeom prst="rect">
            <a:avLst/>
          </a:prstGeom>
          <a:noFill/>
          <a:ln>
            <a:noFill/>
          </a:ln>
        </p:spPr>
      </p:pic>
      <p:sp>
        <p:nvSpPr>
          <p:cNvPr id="129" name="Google Shape;129;p2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3"/>
          <p:cNvSpPr txBox="1"/>
          <p:nvPr>
            <p:ph idx="1" type="body"/>
          </p:nvPr>
        </p:nvSpPr>
        <p:spPr>
          <a:xfrm>
            <a:off x="333900" y="214625"/>
            <a:ext cx="6371100" cy="42876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b="1" lang="en" sz="1000">
                <a:solidFill>
                  <a:srgbClr val="000000"/>
                </a:solidFill>
                <a:latin typeface="Arial"/>
                <a:ea typeface="Arial"/>
                <a:cs typeface="Arial"/>
                <a:sym typeface="Arial"/>
              </a:rPr>
              <a:t>TCS had deals worth $8.9B ( $2.4B - BFSI + $3.1B - Retail ) Walgreen Boots Deal - worth $1.7B</a:t>
            </a:r>
            <a:endParaRPr b="1" sz="1000">
              <a:solidFill>
                <a:srgbClr val="000000"/>
              </a:solidFill>
              <a:latin typeface="Arial"/>
              <a:ea typeface="Arial"/>
              <a:cs typeface="Arial"/>
              <a:sym typeface="Arial"/>
            </a:endParaRPr>
          </a:p>
          <a:p>
            <a:pPr indent="0" lvl="0" marL="0" rtl="0" algn="just">
              <a:lnSpc>
                <a:spcPct val="115000"/>
              </a:lnSpc>
              <a:spcBef>
                <a:spcPts val="1200"/>
              </a:spcBef>
              <a:spcAft>
                <a:spcPts val="0"/>
              </a:spcAft>
              <a:buNone/>
            </a:pPr>
            <a:r>
              <a:rPr b="1" lang="en" sz="1000">
                <a:solidFill>
                  <a:srgbClr val="000000"/>
                </a:solidFill>
                <a:latin typeface="Arial"/>
                <a:ea typeface="Arial"/>
                <a:cs typeface="Arial"/>
                <a:sym typeface="Arial"/>
              </a:rPr>
              <a:t>1.Banking, Financial Service and Insurance </a:t>
            </a:r>
            <a:r>
              <a:rPr lang="en" sz="1000">
                <a:solidFill>
                  <a:srgbClr val="000000"/>
                </a:solidFill>
                <a:latin typeface="Arial"/>
                <a:ea typeface="Arial"/>
                <a:cs typeface="Arial"/>
                <a:sym typeface="Arial"/>
              </a:rPr>
              <a:t>(Revenue: 61,095 crore)</a:t>
            </a:r>
            <a:r>
              <a:rPr b="1" lang="en" sz="1000">
                <a:solidFill>
                  <a:srgbClr val="000000"/>
                </a:solidFill>
                <a:latin typeface="Arial"/>
                <a:ea typeface="Arial"/>
                <a:cs typeface="Arial"/>
                <a:sym typeface="Arial"/>
              </a:rPr>
              <a:t>:</a:t>
            </a:r>
            <a:r>
              <a:rPr lang="en" sz="1000">
                <a:solidFill>
                  <a:srgbClr val="000000"/>
                </a:solidFill>
                <a:latin typeface="Arial"/>
                <a:ea typeface="Arial"/>
                <a:cs typeface="Arial"/>
                <a:sym typeface="Arial"/>
              </a:rPr>
              <a:t> BFSI revenue </a:t>
            </a:r>
            <a:r>
              <a:rPr b="1" lang="en" sz="1000">
                <a:solidFill>
                  <a:srgbClr val="000000"/>
                </a:solidFill>
                <a:latin typeface="Arial"/>
                <a:ea typeface="Arial"/>
                <a:cs typeface="Arial"/>
                <a:sym typeface="Arial"/>
              </a:rPr>
              <a:t>declined in Q4 by 1.3%.</a:t>
            </a:r>
            <a:r>
              <a:rPr lang="en" sz="1000">
                <a:solidFill>
                  <a:srgbClr val="000000"/>
                </a:solidFill>
                <a:latin typeface="Arial"/>
                <a:ea typeface="Arial"/>
                <a:cs typeface="Arial"/>
                <a:sym typeface="Arial"/>
              </a:rPr>
              <a:t> Much of the revenue leakage was due to the </a:t>
            </a:r>
            <a:r>
              <a:rPr b="1" lang="en" sz="1000">
                <a:solidFill>
                  <a:srgbClr val="000000"/>
                </a:solidFill>
                <a:latin typeface="Arial"/>
                <a:ea typeface="Arial"/>
                <a:cs typeface="Arial"/>
                <a:sym typeface="Arial"/>
              </a:rPr>
              <a:t>supply side impact</a:t>
            </a:r>
            <a:r>
              <a:rPr lang="en" sz="1000">
                <a:solidFill>
                  <a:srgbClr val="000000"/>
                </a:solidFill>
                <a:latin typeface="Arial"/>
                <a:ea typeface="Arial"/>
                <a:cs typeface="Arial"/>
                <a:sym typeface="Arial"/>
              </a:rPr>
              <a:t> arising out of delays in or inability to activate remote access </a:t>
            </a:r>
            <a:r>
              <a:rPr b="1" lang="en" sz="1000">
                <a:solidFill>
                  <a:srgbClr val="000000"/>
                </a:solidFill>
                <a:latin typeface="Arial"/>
                <a:ea typeface="Arial"/>
                <a:cs typeface="Arial"/>
                <a:sym typeface="Arial"/>
              </a:rPr>
              <a:t>regulatory concerns</a:t>
            </a:r>
            <a:r>
              <a:rPr lang="en" sz="1000">
                <a:solidFill>
                  <a:srgbClr val="000000"/>
                </a:solidFill>
                <a:latin typeface="Arial"/>
                <a:ea typeface="Arial"/>
                <a:cs typeface="Arial"/>
                <a:sym typeface="Arial"/>
              </a:rPr>
              <a:t>. Banking operations, their security processes, their regulatory and compliance </a:t>
            </a:r>
            <a:r>
              <a:rPr b="1" lang="en" sz="1000">
                <a:solidFill>
                  <a:srgbClr val="000000"/>
                </a:solidFill>
                <a:latin typeface="Arial"/>
                <a:ea typeface="Arial"/>
                <a:cs typeface="Arial"/>
                <a:sym typeface="Arial"/>
              </a:rPr>
              <a:t>processes are quite complex</a:t>
            </a:r>
            <a:r>
              <a:rPr lang="en" sz="1000">
                <a:solidFill>
                  <a:srgbClr val="000000"/>
                </a:solidFill>
                <a:latin typeface="Arial"/>
                <a:ea typeface="Arial"/>
                <a:cs typeface="Arial"/>
                <a:sym typeface="Arial"/>
              </a:rPr>
              <a:t> and involved, and getting a sign off on the new operating model has been </a:t>
            </a:r>
            <a:r>
              <a:rPr b="1" lang="en" sz="1000">
                <a:solidFill>
                  <a:srgbClr val="000000"/>
                </a:solidFill>
                <a:latin typeface="Arial"/>
                <a:ea typeface="Arial"/>
                <a:cs typeface="Arial"/>
                <a:sym typeface="Arial"/>
              </a:rPr>
              <a:t>time-consuming</a:t>
            </a:r>
            <a:r>
              <a:rPr lang="en" sz="1000">
                <a:solidFill>
                  <a:srgbClr val="000000"/>
                </a:solidFill>
                <a:latin typeface="Arial"/>
                <a:ea typeface="Arial"/>
                <a:cs typeface="Arial"/>
                <a:sym typeface="Arial"/>
              </a:rPr>
              <a:t>. </a:t>
            </a:r>
            <a:r>
              <a:rPr b="1" lang="en" sz="1000">
                <a:solidFill>
                  <a:srgbClr val="000000"/>
                </a:solidFill>
                <a:latin typeface="Arial"/>
                <a:ea typeface="Arial"/>
                <a:cs typeface="Arial"/>
                <a:sym typeface="Arial"/>
              </a:rPr>
              <a:t>Large banking operations business has been the most impacted.</a:t>
            </a:r>
            <a:endParaRPr b="1" sz="1000">
              <a:solidFill>
                <a:srgbClr val="000000"/>
              </a:solidFill>
              <a:latin typeface="Arial"/>
              <a:ea typeface="Arial"/>
              <a:cs typeface="Arial"/>
              <a:sym typeface="Arial"/>
            </a:endParaRPr>
          </a:p>
          <a:p>
            <a:pPr indent="0" lvl="0" marL="0" rtl="0" algn="just">
              <a:lnSpc>
                <a:spcPct val="115000"/>
              </a:lnSpc>
              <a:spcBef>
                <a:spcPts val="1200"/>
              </a:spcBef>
              <a:spcAft>
                <a:spcPts val="0"/>
              </a:spcAft>
              <a:buNone/>
            </a:pPr>
            <a:r>
              <a:rPr b="1" lang="en" sz="1000">
                <a:solidFill>
                  <a:srgbClr val="000000"/>
                </a:solidFill>
                <a:latin typeface="Arial"/>
                <a:ea typeface="Arial"/>
                <a:cs typeface="Arial"/>
                <a:sym typeface="Arial"/>
              </a:rPr>
              <a:t>2. Retail Sector and Consumer Business </a:t>
            </a:r>
            <a:r>
              <a:rPr lang="en" sz="1000">
                <a:solidFill>
                  <a:srgbClr val="000000"/>
                </a:solidFill>
                <a:latin typeface="Arial"/>
                <a:ea typeface="Arial"/>
                <a:cs typeface="Arial"/>
                <a:sym typeface="Arial"/>
              </a:rPr>
              <a:t>(Revenue: 26,280 crore)</a:t>
            </a:r>
            <a:r>
              <a:rPr b="1" lang="en" sz="1000">
                <a:solidFill>
                  <a:srgbClr val="000000"/>
                </a:solidFill>
                <a:latin typeface="Arial"/>
                <a:ea typeface="Arial"/>
                <a:cs typeface="Arial"/>
                <a:sym typeface="Arial"/>
              </a:rPr>
              <a:t>:</a:t>
            </a:r>
            <a:r>
              <a:rPr lang="en" sz="1000">
                <a:solidFill>
                  <a:srgbClr val="000000"/>
                </a:solidFill>
                <a:latin typeface="Arial"/>
                <a:ea typeface="Arial"/>
                <a:cs typeface="Arial"/>
                <a:sym typeface="Arial"/>
              </a:rPr>
              <a:t> </a:t>
            </a:r>
            <a:r>
              <a:rPr b="1" lang="en" sz="1000">
                <a:solidFill>
                  <a:srgbClr val="000000"/>
                </a:solidFill>
                <a:latin typeface="Arial"/>
                <a:ea typeface="Arial"/>
                <a:cs typeface="Arial"/>
                <a:sym typeface="Arial"/>
              </a:rPr>
              <a:t>Retail grew 4.2%</a:t>
            </a:r>
            <a:r>
              <a:rPr lang="en" sz="1000">
                <a:solidFill>
                  <a:srgbClr val="000000"/>
                </a:solidFill>
                <a:latin typeface="Arial"/>
                <a:ea typeface="Arial"/>
                <a:cs typeface="Arial"/>
                <a:sym typeface="Arial"/>
              </a:rPr>
              <a:t> despite a sharp hit in the Travel, Transportation and Hospitality sub-vertical</a:t>
            </a:r>
            <a:endParaRPr sz="1000">
              <a:solidFill>
                <a:srgbClr val="000000"/>
              </a:solidFill>
              <a:latin typeface="Arial"/>
              <a:ea typeface="Arial"/>
              <a:cs typeface="Arial"/>
              <a:sym typeface="Arial"/>
            </a:endParaRPr>
          </a:p>
          <a:p>
            <a:pPr indent="0" lvl="0" marL="0" rtl="0" algn="just">
              <a:lnSpc>
                <a:spcPct val="115000"/>
              </a:lnSpc>
              <a:spcBef>
                <a:spcPts val="1200"/>
              </a:spcBef>
              <a:spcAft>
                <a:spcPts val="0"/>
              </a:spcAft>
              <a:buNone/>
            </a:pPr>
            <a:r>
              <a:rPr b="1" lang="en" sz="1000">
                <a:solidFill>
                  <a:srgbClr val="000000"/>
                </a:solidFill>
                <a:latin typeface="Arial"/>
                <a:ea typeface="Arial"/>
                <a:cs typeface="Arial"/>
                <a:sym typeface="Arial"/>
              </a:rPr>
              <a:t>3. Communication, Media and Technology </a:t>
            </a:r>
            <a:r>
              <a:rPr lang="en" sz="1000">
                <a:solidFill>
                  <a:srgbClr val="000000"/>
                </a:solidFill>
                <a:latin typeface="Arial"/>
                <a:ea typeface="Arial"/>
                <a:cs typeface="Arial"/>
                <a:sym typeface="Arial"/>
              </a:rPr>
              <a:t>(Revenue:25,978 crore)</a:t>
            </a:r>
            <a:r>
              <a:rPr b="1" lang="en" sz="1000">
                <a:solidFill>
                  <a:srgbClr val="000000"/>
                </a:solidFill>
                <a:latin typeface="Arial"/>
                <a:ea typeface="Arial"/>
                <a:cs typeface="Arial"/>
                <a:sym typeface="Arial"/>
              </a:rPr>
              <a:t>:</a:t>
            </a:r>
            <a:r>
              <a:rPr lang="en" sz="1000">
                <a:solidFill>
                  <a:srgbClr val="000000"/>
                </a:solidFill>
                <a:latin typeface="Arial"/>
                <a:ea typeface="Arial"/>
                <a:cs typeface="Arial"/>
                <a:sym typeface="Arial"/>
              </a:rPr>
              <a:t> Communications and Media business continues to do well, </a:t>
            </a:r>
            <a:r>
              <a:rPr b="1" lang="en" sz="1000">
                <a:solidFill>
                  <a:srgbClr val="000000"/>
                </a:solidFill>
                <a:latin typeface="Arial"/>
                <a:ea typeface="Arial"/>
                <a:cs typeface="Arial"/>
                <a:sym typeface="Arial"/>
              </a:rPr>
              <a:t>growing 9.3%</a:t>
            </a:r>
            <a:r>
              <a:rPr lang="en" sz="1000">
                <a:solidFill>
                  <a:srgbClr val="000000"/>
                </a:solidFill>
                <a:latin typeface="Arial"/>
                <a:ea typeface="Arial"/>
                <a:cs typeface="Arial"/>
                <a:sym typeface="Arial"/>
              </a:rPr>
              <a:t>, while </a:t>
            </a:r>
            <a:r>
              <a:rPr b="1" lang="en" sz="1000">
                <a:solidFill>
                  <a:srgbClr val="000000"/>
                </a:solidFill>
                <a:latin typeface="Arial"/>
                <a:ea typeface="Arial"/>
                <a:cs typeface="Arial"/>
                <a:sym typeface="Arial"/>
              </a:rPr>
              <a:t>Technology and Services grew 3.5%.</a:t>
            </a:r>
            <a:r>
              <a:rPr lang="en" sz="1000">
                <a:solidFill>
                  <a:srgbClr val="000000"/>
                </a:solidFill>
                <a:latin typeface="Arial"/>
                <a:ea typeface="Arial"/>
                <a:cs typeface="Arial"/>
                <a:sym typeface="Arial"/>
              </a:rPr>
              <a:t> Media had a significant downgrade impact due to Covid-19 pandemic like cancelation of Olympics, other events, etc.</a:t>
            </a:r>
            <a:endParaRPr sz="1000">
              <a:solidFill>
                <a:srgbClr val="000000"/>
              </a:solidFill>
              <a:latin typeface="Arial"/>
              <a:ea typeface="Arial"/>
              <a:cs typeface="Arial"/>
              <a:sym typeface="Arial"/>
            </a:endParaRPr>
          </a:p>
          <a:p>
            <a:pPr indent="0" lvl="0" marL="0" rtl="0" algn="just">
              <a:lnSpc>
                <a:spcPct val="115000"/>
              </a:lnSpc>
              <a:spcBef>
                <a:spcPts val="1200"/>
              </a:spcBef>
              <a:spcAft>
                <a:spcPts val="0"/>
              </a:spcAft>
              <a:buNone/>
            </a:pPr>
            <a:r>
              <a:rPr b="1" lang="en" sz="1000">
                <a:solidFill>
                  <a:srgbClr val="000000"/>
                </a:solidFill>
                <a:latin typeface="Arial"/>
                <a:ea typeface="Arial"/>
                <a:cs typeface="Arial"/>
                <a:sym typeface="Arial"/>
              </a:rPr>
              <a:t>4. Manufacturing (Revenue:16,468 crore): </a:t>
            </a:r>
            <a:r>
              <a:rPr lang="en" sz="1000">
                <a:solidFill>
                  <a:srgbClr val="000000"/>
                </a:solidFill>
                <a:latin typeface="Arial"/>
                <a:ea typeface="Arial"/>
                <a:cs typeface="Arial"/>
                <a:sym typeface="Arial"/>
              </a:rPr>
              <a:t>Manufacturing grew </a:t>
            </a:r>
            <a:r>
              <a:rPr b="1" lang="en" sz="1000">
                <a:solidFill>
                  <a:srgbClr val="000000"/>
                </a:solidFill>
                <a:latin typeface="Arial"/>
                <a:ea typeface="Arial"/>
                <a:cs typeface="Arial"/>
                <a:sym typeface="Arial"/>
              </a:rPr>
              <a:t>7% in Q4</a:t>
            </a:r>
            <a:endParaRPr b="1" sz="1000">
              <a:solidFill>
                <a:srgbClr val="000000"/>
              </a:solidFill>
              <a:latin typeface="Arial"/>
              <a:ea typeface="Arial"/>
              <a:cs typeface="Arial"/>
              <a:sym typeface="Arial"/>
            </a:endParaRPr>
          </a:p>
          <a:p>
            <a:pPr indent="0" lvl="0" marL="0" rtl="0" algn="just">
              <a:lnSpc>
                <a:spcPct val="115000"/>
              </a:lnSpc>
              <a:spcBef>
                <a:spcPts val="1200"/>
              </a:spcBef>
              <a:spcAft>
                <a:spcPts val="0"/>
              </a:spcAft>
              <a:buNone/>
            </a:pPr>
            <a:r>
              <a:rPr b="1" lang="en" sz="1000">
                <a:solidFill>
                  <a:srgbClr val="000000"/>
                </a:solidFill>
                <a:latin typeface="Arial"/>
                <a:ea typeface="Arial"/>
                <a:cs typeface="Arial"/>
                <a:sym typeface="Arial"/>
              </a:rPr>
              <a:t>5. Others {Life sciences and Healthcare}</a:t>
            </a:r>
            <a:r>
              <a:rPr lang="en" sz="1000">
                <a:solidFill>
                  <a:srgbClr val="000000"/>
                </a:solidFill>
                <a:latin typeface="Arial"/>
                <a:ea typeface="Arial"/>
                <a:cs typeface="Arial"/>
                <a:sym typeface="Arial"/>
              </a:rPr>
              <a:t>(Revenue: 27,128 crore): </a:t>
            </a:r>
            <a:r>
              <a:rPr lang="en" sz="1000">
                <a:solidFill>
                  <a:srgbClr val="000000"/>
                </a:solidFill>
                <a:latin typeface="Arial"/>
                <a:ea typeface="Arial"/>
                <a:cs typeface="Arial"/>
                <a:sym typeface="Arial"/>
              </a:rPr>
              <a:t>Life Sciences and Healthcare continue to grow strongly clocking </a:t>
            </a:r>
            <a:r>
              <a:rPr b="1" lang="en" sz="1000">
                <a:solidFill>
                  <a:srgbClr val="000000"/>
                </a:solidFill>
                <a:latin typeface="Arial"/>
                <a:ea typeface="Arial"/>
                <a:cs typeface="Arial"/>
                <a:sym typeface="Arial"/>
              </a:rPr>
              <a:t>16.2% in Q4.</a:t>
            </a:r>
            <a:endParaRPr b="1" sz="1000">
              <a:solidFill>
                <a:srgbClr val="000000"/>
              </a:solidFill>
              <a:latin typeface="Arial"/>
              <a:ea typeface="Arial"/>
              <a:cs typeface="Arial"/>
              <a:sym typeface="Arial"/>
            </a:endParaRPr>
          </a:p>
          <a:p>
            <a:pPr indent="0" lvl="0" marL="0" rtl="0" algn="just">
              <a:lnSpc>
                <a:spcPct val="115000"/>
              </a:lnSpc>
              <a:spcBef>
                <a:spcPts val="1200"/>
              </a:spcBef>
              <a:spcAft>
                <a:spcPts val="0"/>
              </a:spcAft>
              <a:buNone/>
            </a:pPr>
            <a:r>
              <a:rPr b="1" lang="en" sz="1000">
                <a:solidFill>
                  <a:srgbClr val="000000"/>
                </a:solidFill>
                <a:latin typeface="Arial"/>
                <a:ea typeface="Arial"/>
                <a:cs typeface="Arial"/>
                <a:sym typeface="Arial"/>
              </a:rPr>
              <a:t>Demand is expected to increase for services around digital channels, collaboration and workplace transformation, online learning and workforce analytics. Companies are also expected to invest more towards building operational resilience, leveraging analytics, intelligent automation, cloud and cyber security. TCS’ Location Independent Agile (SBWS) and Machine First Delivery Model. Increased M&amp;A activity in certain sectors are expected. Job security over salary cuts. Hiring freeze for Q1 FY21.</a:t>
            </a:r>
            <a:endParaRPr b="1" sz="1000">
              <a:solidFill>
                <a:srgbClr val="000000"/>
              </a:solidFill>
              <a:latin typeface="Arial"/>
              <a:ea typeface="Arial"/>
              <a:cs typeface="Arial"/>
              <a:sym typeface="Arial"/>
            </a:endParaRPr>
          </a:p>
          <a:p>
            <a:pPr indent="0" lvl="0" marL="0" rtl="0" algn="just">
              <a:lnSpc>
                <a:spcPct val="115000"/>
              </a:lnSpc>
              <a:spcBef>
                <a:spcPts val="1200"/>
              </a:spcBef>
              <a:spcAft>
                <a:spcPts val="0"/>
              </a:spcAft>
              <a:buNone/>
            </a:pPr>
            <a:r>
              <a:t/>
            </a:r>
            <a:endParaRPr b="1" sz="1000">
              <a:solidFill>
                <a:srgbClr val="000000"/>
              </a:solidFill>
              <a:latin typeface="Arial"/>
              <a:ea typeface="Arial"/>
              <a:cs typeface="Arial"/>
              <a:sym typeface="Arial"/>
            </a:endParaRPr>
          </a:p>
          <a:p>
            <a:pPr indent="0" lvl="0" marL="0" rtl="0" algn="just">
              <a:lnSpc>
                <a:spcPct val="115000"/>
              </a:lnSpc>
              <a:spcBef>
                <a:spcPts val="1200"/>
              </a:spcBef>
              <a:spcAft>
                <a:spcPts val="0"/>
              </a:spcAft>
              <a:buNone/>
            </a:pPr>
            <a:r>
              <a:t/>
            </a:r>
            <a:endParaRPr b="1" sz="10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pic>
        <p:nvPicPr>
          <p:cNvPr id="135" name="Google Shape;135;p23"/>
          <p:cNvPicPr preferRelativeResize="0"/>
          <p:nvPr/>
        </p:nvPicPr>
        <p:blipFill>
          <a:blip r:embed="rId3">
            <a:alphaModFix/>
          </a:blip>
          <a:stretch>
            <a:fillRect/>
          </a:stretch>
        </p:blipFill>
        <p:spPr>
          <a:xfrm>
            <a:off x="6768525" y="1662388"/>
            <a:ext cx="2127125" cy="1818725"/>
          </a:xfrm>
          <a:prstGeom prst="rect">
            <a:avLst/>
          </a:prstGeom>
          <a:noFill/>
          <a:ln>
            <a:noFill/>
          </a:ln>
        </p:spPr>
      </p:pic>
      <p:sp>
        <p:nvSpPr>
          <p:cNvPr id="136" name="Google Shape;136;p2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pic>
        <p:nvPicPr>
          <p:cNvPr id="141" name="Google Shape;141;p24"/>
          <p:cNvPicPr preferRelativeResize="0"/>
          <p:nvPr/>
        </p:nvPicPr>
        <p:blipFill>
          <a:blip r:embed="rId3">
            <a:alphaModFix/>
          </a:blip>
          <a:stretch>
            <a:fillRect/>
          </a:stretch>
        </p:blipFill>
        <p:spPr>
          <a:xfrm>
            <a:off x="25800" y="513775"/>
            <a:ext cx="9092402" cy="4115950"/>
          </a:xfrm>
          <a:prstGeom prst="rect">
            <a:avLst/>
          </a:prstGeom>
          <a:noFill/>
          <a:ln>
            <a:noFill/>
          </a:ln>
        </p:spPr>
      </p:pic>
      <p:sp>
        <p:nvSpPr>
          <p:cNvPr id="142" name="Google Shape;142;p2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3" name="Google Shape;143;p24"/>
          <p:cNvPicPr preferRelativeResize="0"/>
          <p:nvPr/>
        </p:nvPicPr>
        <p:blipFill>
          <a:blip r:embed="rId4">
            <a:alphaModFix/>
          </a:blip>
          <a:stretch>
            <a:fillRect/>
          </a:stretch>
        </p:blipFill>
        <p:spPr>
          <a:xfrm>
            <a:off x="25800" y="0"/>
            <a:ext cx="6616226" cy="528625"/>
          </a:xfrm>
          <a:prstGeom prst="rect">
            <a:avLst/>
          </a:prstGeom>
          <a:noFill/>
          <a:ln>
            <a:noFill/>
          </a:ln>
        </p:spPr>
      </p:pic>
      <p:sp>
        <p:nvSpPr>
          <p:cNvPr id="144" name="Google Shape;144;p24"/>
          <p:cNvSpPr txBox="1"/>
          <p:nvPr/>
        </p:nvSpPr>
        <p:spPr>
          <a:xfrm>
            <a:off x="3387900" y="4511225"/>
            <a:ext cx="2368200" cy="11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MarketSmith India Graph</a:t>
            </a:r>
            <a:endParaRPr>
              <a:latin typeface="Lato"/>
              <a:ea typeface="Lato"/>
              <a:cs typeface="Lato"/>
              <a:sym typeface="Lato"/>
            </a:endParaRPr>
          </a:p>
        </p:txBody>
      </p:sp>
      <p:sp>
        <p:nvSpPr>
          <p:cNvPr id="145" name="Google Shape;145;p24"/>
          <p:cNvSpPr txBox="1"/>
          <p:nvPr/>
        </p:nvSpPr>
        <p:spPr>
          <a:xfrm>
            <a:off x="6823425" y="3078675"/>
            <a:ext cx="1872300" cy="3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Lato"/>
                <a:ea typeface="Lato"/>
                <a:cs typeface="Lato"/>
                <a:sym typeface="Lato"/>
              </a:rPr>
              <a:t>TCS’s RS rating is 71, mediocre performer in the market.</a:t>
            </a:r>
            <a:endParaRPr sz="700">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Wipro</a:t>
            </a:r>
            <a:endParaRPr/>
          </a:p>
        </p:txBody>
      </p:sp>
      <p:sp>
        <p:nvSpPr>
          <p:cNvPr id="151" name="Google Shape;151;p2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2" name="Google Shape;152;p25"/>
          <p:cNvSpPr txBox="1"/>
          <p:nvPr/>
        </p:nvSpPr>
        <p:spPr>
          <a:xfrm>
            <a:off x="4980700" y="364413"/>
            <a:ext cx="3599100" cy="88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FF0000"/>
                </a:solidFill>
              </a:rPr>
              <a:t>Financial Summary for the quarter ended March 31, 2020</a:t>
            </a:r>
            <a:endParaRPr b="1">
              <a:solidFill>
                <a:srgbClr val="FF0000"/>
              </a:solidFill>
            </a:endParaRPr>
          </a:p>
        </p:txBody>
      </p:sp>
      <p:graphicFrame>
        <p:nvGraphicFramePr>
          <p:cNvPr id="153" name="Google Shape;153;p25"/>
          <p:cNvGraphicFramePr/>
          <p:nvPr/>
        </p:nvGraphicFramePr>
        <p:xfrm>
          <a:off x="4870125" y="1166575"/>
          <a:ext cx="3000000" cy="3000000"/>
        </p:xfrm>
        <a:graphic>
          <a:graphicData uri="http://schemas.openxmlformats.org/drawingml/2006/table">
            <a:tbl>
              <a:tblPr>
                <a:noFill/>
                <a:tableStyleId>{BAD2CDAA-A4E9-47E5-9503-95DDD28FB038}</a:tableStyleId>
              </a:tblPr>
              <a:tblGrid>
                <a:gridCol w="1405900"/>
                <a:gridCol w="1011600"/>
                <a:gridCol w="788700"/>
                <a:gridCol w="788700"/>
              </a:tblGrid>
              <a:tr h="453725">
                <a:tc>
                  <a:txBody>
                    <a:bodyPr/>
                    <a:lstStyle/>
                    <a:p>
                      <a:pPr indent="0" lvl="0" marL="0" rtl="0" algn="ctr">
                        <a:lnSpc>
                          <a:spcPct val="107000"/>
                        </a:lnSpc>
                        <a:spcBef>
                          <a:spcPts val="0"/>
                        </a:spcBef>
                        <a:spcAft>
                          <a:spcPts val="0"/>
                        </a:spcAft>
                        <a:buNone/>
                      </a:pPr>
                      <a:r>
                        <a:rPr b="1" lang="en" sz="1000"/>
                        <a:t>All figures based on IFRS</a:t>
                      </a:r>
                      <a:endParaRPr b="1" sz="1000"/>
                    </a:p>
                  </a:txBody>
                  <a:tcPr marT="91425" marB="91425" marR="91425" marL="91425"/>
                </a:tc>
                <a:tc>
                  <a:txBody>
                    <a:bodyPr/>
                    <a:lstStyle/>
                    <a:p>
                      <a:pPr indent="0" lvl="0" marL="0" rtl="0" algn="ctr">
                        <a:lnSpc>
                          <a:spcPct val="107000"/>
                        </a:lnSpc>
                        <a:spcBef>
                          <a:spcPts val="0"/>
                        </a:spcBef>
                        <a:spcAft>
                          <a:spcPts val="0"/>
                        </a:spcAft>
                        <a:buNone/>
                      </a:pPr>
                      <a:r>
                        <a:rPr b="1" lang="en" sz="1000"/>
                        <a:t>Q4’20</a:t>
                      </a:r>
                      <a:endParaRPr b="1" sz="1000"/>
                    </a:p>
                  </a:txBody>
                  <a:tcPr marT="91425" marB="91425" marR="91425" marL="91425"/>
                </a:tc>
                <a:tc>
                  <a:txBody>
                    <a:bodyPr/>
                    <a:lstStyle/>
                    <a:p>
                      <a:pPr indent="0" lvl="0" marL="0" rtl="0" algn="ctr">
                        <a:lnSpc>
                          <a:spcPct val="107000"/>
                        </a:lnSpc>
                        <a:spcBef>
                          <a:spcPts val="0"/>
                        </a:spcBef>
                        <a:spcAft>
                          <a:spcPts val="0"/>
                        </a:spcAft>
                        <a:buNone/>
                      </a:pPr>
                      <a:r>
                        <a:rPr b="1" lang="en" sz="1000"/>
                        <a:t>YoY Growth</a:t>
                      </a:r>
                      <a:endParaRPr b="1" sz="1000"/>
                    </a:p>
                  </a:txBody>
                  <a:tcPr marT="91425" marB="91425" marR="91425" marL="91425"/>
                </a:tc>
                <a:tc>
                  <a:txBody>
                    <a:bodyPr/>
                    <a:lstStyle/>
                    <a:p>
                      <a:pPr indent="0" lvl="0" marL="0" rtl="0" algn="ctr">
                        <a:lnSpc>
                          <a:spcPct val="107000"/>
                        </a:lnSpc>
                        <a:spcBef>
                          <a:spcPts val="0"/>
                        </a:spcBef>
                        <a:spcAft>
                          <a:spcPts val="0"/>
                        </a:spcAft>
                        <a:buNone/>
                      </a:pPr>
                      <a:r>
                        <a:rPr b="1" lang="en" sz="1000"/>
                        <a:t>QoQ Growth</a:t>
                      </a:r>
                      <a:endParaRPr b="1" sz="1000"/>
                    </a:p>
                  </a:txBody>
                  <a:tcPr marT="91425" marB="91425" marR="91425" marL="91425"/>
                </a:tc>
              </a:tr>
              <a:tr h="342675">
                <a:tc>
                  <a:txBody>
                    <a:bodyPr/>
                    <a:lstStyle/>
                    <a:p>
                      <a:pPr indent="0" lvl="0" marL="0" rtl="0" algn="just">
                        <a:lnSpc>
                          <a:spcPct val="107000"/>
                        </a:lnSpc>
                        <a:spcBef>
                          <a:spcPts val="0"/>
                        </a:spcBef>
                        <a:spcAft>
                          <a:spcPts val="0"/>
                        </a:spcAft>
                        <a:buNone/>
                      </a:pPr>
                      <a:r>
                        <a:rPr b="1" lang="en" sz="1000"/>
                        <a:t>Revenue</a:t>
                      </a:r>
                      <a:endParaRPr b="1" sz="1000"/>
                    </a:p>
                  </a:txBody>
                  <a:tcPr marT="91425" marB="91425" marR="91425" marL="91425"/>
                </a:tc>
                <a:tc>
                  <a:txBody>
                    <a:bodyPr/>
                    <a:lstStyle/>
                    <a:p>
                      <a:pPr indent="0" lvl="0" marL="0" rtl="0" algn="ctr">
                        <a:lnSpc>
                          <a:spcPct val="107000"/>
                        </a:lnSpc>
                        <a:spcBef>
                          <a:spcPts val="0"/>
                        </a:spcBef>
                        <a:spcAft>
                          <a:spcPts val="0"/>
                        </a:spcAft>
                        <a:buNone/>
                      </a:pPr>
                      <a:r>
                        <a:rPr b="1" lang="en" sz="1000"/>
                        <a:t>157,110</a:t>
                      </a:r>
                      <a:endParaRPr b="1" sz="1000"/>
                    </a:p>
                  </a:txBody>
                  <a:tcPr marT="91425" marB="91425" marR="91425" marL="91425"/>
                </a:tc>
                <a:tc>
                  <a:txBody>
                    <a:bodyPr/>
                    <a:lstStyle/>
                    <a:p>
                      <a:pPr indent="0" lvl="0" marL="0" rtl="0" algn="ctr">
                        <a:lnSpc>
                          <a:spcPct val="107000"/>
                        </a:lnSpc>
                        <a:spcBef>
                          <a:spcPts val="0"/>
                        </a:spcBef>
                        <a:spcAft>
                          <a:spcPts val="0"/>
                        </a:spcAft>
                        <a:buNone/>
                      </a:pPr>
                      <a:r>
                        <a:rPr b="1" lang="en" sz="1000"/>
                        <a:t>4.70%</a:t>
                      </a:r>
                      <a:endParaRPr b="1" sz="1000"/>
                    </a:p>
                  </a:txBody>
                  <a:tcPr marT="91425" marB="91425" marR="91425" marL="91425"/>
                </a:tc>
                <a:tc>
                  <a:txBody>
                    <a:bodyPr/>
                    <a:lstStyle/>
                    <a:p>
                      <a:pPr indent="0" lvl="0" marL="0" rtl="0" algn="ctr">
                        <a:lnSpc>
                          <a:spcPct val="107000"/>
                        </a:lnSpc>
                        <a:spcBef>
                          <a:spcPts val="0"/>
                        </a:spcBef>
                        <a:spcAft>
                          <a:spcPts val="0"/>
                        </a:spcAft>
                        <a:buNone/>
                      </a:pPr>
                      <a:r>
                        <a:rPr b="1" lang="en" sz="1000"/>
                        <a:t>1.56%</a:t>
                      </a:r>
                      <a:endParaRPr b="1" sz="1000"/>
                    </a:p>
                  </a:txBody>
                  <a:tcPr marT="91425" marB="91425" marR="91425" marL="91425"/>
                </a:tc>
              </a:tr>
              <a:tr h="533050">
                <a:tc>
                  <a:txBody>
                    <a:bodyPr/>
                    <a:lstStyle/>
                    <a:p>
                      <a:pPr indent="0" lvl="0" marL="0" rtl="0" algn="just">
                        <a:lnSpc>
                          <a:spcPct val="107000"/>
                        </a:lnSpc>
                        <a:spcBef>
                          <a:spcPts val="0"/>
                        </a:spcBef>
                        <a:spcAft>
                          <a:spcPts val="0"/>
                        </a:spcAft>
                        <a:buNone/>
                      </a:pPr>
                      <a:r>
                        <a:rPr b="1" lang="en" sz="1000"/>
                        <a:t>Operating Income</a:t>
                      </a:r>
                      <a:endParaRPr b="1" sz="1000"/>
                    </a:p>
                  </a:txBody>
                  <a:tcPr marT="91425" marB="91425" marR="91425" marL="91425"/>
                </a:tc>
                <a:tc>
                  <a:txBody>
                    <a:bodyPr/>
                    <a:lstStyle/>
                    <a:p>
                      <a:pPr indent="0" lvl="0" marL="0" rtl="0" algn="ctr">
                        <a:lnSpc>
                          <a:spcPct val="107000"/>
                        </a:lnSpc>
                        <a:spcBef>
                          <a:spcPts val="0"/>
                        </a:spcBef>
                        <a:spcAft>
                          <a:spcPts val="0"/>
                        </a:spcAft>
                        <a:buNone/>
                      </a:pPr>
                      <a:r>
                        <a:rPr b="1" lang="en" sz="1000"/>
                        <a:t>25,367</a:t>
                      </a:r>
                      <a:endParaRPr b="1" sz="1000"/>
                    </a:p>
                  </a:txBody>
                  <a:tcPr marT="91425" marB="91425" marR="91425" marL="91425"/>
                </a:tc>
                <a:tc>
                  <a:txBody>
                    <a:bodyPr/>
                    <a:lstStyle/>
                    <a:p>
                      <a:pPr indent="0" lvl="0" marL="0" rtl="0" algn="ctr">
                        <a:lnSpc>
                          <a:spcPct val="107000"/>
                        </a:lnSpc>
                        <a:spcBef>
                          <a:spcPts val="0"/>
                        </a:spcBef>
                        <a:spcAft>
                          <a:spcPts val="0"/>
                        </a:spcAft>
                        <a:buNone/>
                      </a:pPr>
                      <a:r>
                        <a:rPr b="1" lang="en" sz="1000"/>
                        <a:t>-5.95%</a:t>
                      </a:r>
                      <a:endParaRPr b="1" sz="1000"/>
                    </a:p>
                  </a:txBody>
                  <a:tcPr marT="91425" marB="91425" marR="91425" marL="91425"/>
                </a:tc>
                <a:tc>
                  <a:txBody>
                    <a:bodyPr/>
                    <a:lstStyle/>
                    <a:p>
                      <a:pPr indent="0" lvl="0" marL="0" rtl="0" algn="ctr">
                        <a:lnSpc>
                          <a:spcPct val="107000"/>
                        </a:lnSpc>
                        <a:spcBef>
                          <a:spcPts val="0"/>
                        </a:spcBef>
                        <a:spcAft>
                          <a:spcPts val="0"/>
                        </a:spcAft>
                        <a:buNone/>
                      </a:pPr>
                      <a:r>
                        <a:rPr b="1" lang="en" sz="1000"/>
                        <a:t>-4.10%</a:t>
                      </a:r>
                      <a:endParaRPr b="1" sz="1000"/>
                    </a:p>
                  </a:txBody>
                  <a:tcPr marT="91425" marB="91425" marR="91425" marL="91425"/>
                </a:tc>
              </a:tr>
              <a:tr h="533050">
                <a:tc>
                  <a:txBody>
                    <a:bodyPr/>
                    <a:lstStyle/>
                    <a:p>
                      <a:pPr indent="0" lvl="0" marL="0" rtl="0" algn="just">
                        <a:lnSpc>
                          <a:spcPct val="107000"/>
                        </a:lnSpc>
                        <a:spcBef>
                          <a:spcPts val="0"/>
                        </a:spcBef>
                        <a:spcAft>
                          <a:spcPts val="0"/>
                        </a:spcAft>
                        <a:buNone/>
                      </a:pPr>
                      <a:r>
                        <a:rPr b="1" lang="en" sz="1000"/>
                        <a:t>Net Income, GAAP</a:t>
                      </a:r>
                      <a:endParaRPr b="1" sz="1000"/>
                    </a:p>
                  </a:txBody>
                  <a:tcPr marT="91425" marB="91425" marR="91425" marL="91425"/>
                </a:tc>
                <a:tc>
                  <a:txBody>
                    <a:bodyPr/>
                    <a:lstStyle/>
                    <a:p>
                      <a:pPr indent="0" lvl="0" marL="0" rtl="0" algn="ctr">
                        <a:lnSpc>
                          <a:spcPct val="107000"/>
                        </a:lnSpc>
                        <a:spcBef>
                          <a:spcPts val="0"/>
                        </a:spcBef>
                        <a:spcAft>
                          <a:spcPts val="0"/>
                        </a:spcAft>
                        <a:buNone/>
                      </a:pPr>
                      <a:r>
                        <a:rPr b="1" lang="en" sz="1000"/>
                        <a:t>23,260</a:t>
                      </a:r>
                      <a:endParaRPr b="1" sz="1000"/>
                    </a:p>
                  </a:txBody>
                  <a:tcPr marT="91425" marB="91425" marR="91425" marL="91425"/>
                </a:tc>
                <a:tc>
                  <a:txBody>
                    <a:bodyPr/>
                    <a:lstStyle/>
                    <a:p>
                      <a:pPr indent="0" lvl="0" marL="0" rtl="0" algn="ctr">
                        <a:lnSpc>
                          <a:spcPct val="107000"/>
                        </a:lnSpc>
                        <a:spcBef>
                          <a:spcPts val="0"/>
                        </a:spcBef>
                        <a:spcAft>
                          <a:spcPts val="0"/>
                        </a:spcAft>
                        <a:buNone/>
                      </a:pPr>
                      <a:r>
                        <a:rPr b="1" lang="en" sz="1000"/>
                        <a:t>-6.33%</a:t>
                      </a:r>
                      <a:endParaRPr b="1" sz="1000"/>
                    </a:p>
                  </a:txBody>
                  <a:tcPr marT="91425" marB="91425" marR="91425" marL="91425"/>
                </a:tc>
                <a:tc>
                  <a:txBody>
                    <a:bodyPr/>
                    <a:lstStyle/>
                    <a:p>
                      <a:pPr indent="0" lvl="0" marL="0" rtl="0" algn="ctr">
                        <a:lnSpc>
                          <a:spcPct val="107000"/>
                        </a:lnSpc>
                        <a:spcBef>
                          <a:spcPts val="0"/>
                        </a:spcBef>
                        <a:spcAft>
                          <a:spcPts val="0"/>
                        </a:spcAft>
                        <a:buNone/>
                      </a:pPr>
                      <a:r>
                        <a:rPr b="1" lang="en" sz="1000"/>
                        <a:t>-5.28%</a:t>
                      </a:r>
                      <a:endParaRPr b="1" sz="1000"/>
                    </a:p>
                  </a:txBody>
                  <a:tcPr marT="91425" marB="91425" marR="91425" marL="91425"/>
                </a:tc>
              </a:tr>
              <a:tr h="533050">
                <a:tc>
                  <a:txBody>
                    <a:bodyPr/>
                    <a:lstStyle/>
                    <a:p>
                      <a:pPr indent="0" lvl="0" marL="0" rtl="0" algn="just">
                        <a:lnSpc>
                          <a:spcPct val="107000"/>
                        </a:lnSpc>
                        <a:spcBef>
                          <a:spcPts val="0"/>
                        </a:spcBef>
                        <a:spcAft>
                          <a:spcPts val="0"/>
                        </a:spcAft>
                        <a:buNone/>
                      </a:pPr>
                      <a:r>
                        <a:rPr b="1" lang="en" sz="1000"/>
                        <a:t>EBITDA Margin (%)</a:t>
                      </a:r>
                      <a:endParaRPr b="1" sz="1000"/>
                    </a:p>
                  </a:txBody>
                  <a:tcPr marT="91425" marB="91425" marR="91425" marL="91425"/>
                </a:tc>
                <a:tc>
                  <a:txBody>
                    <a:bodyPr/>
                    <a:lstStyle/>
                    <a:p>
                      <a:pPr indent="0" lvl="0" marL="0" rtl="0" algn="ctr">
                        <a:lnSpc>
                          <a:spcPct val="107000"/>
                        </a:lnSpc>
                        <a:spcBef>
                          <a:spcPts val="0"/>
                        </a:spcBef>
                        <a:spcAft>
                          <a:spcPts val="0"/>
                        </a:spcAft>
                        <a:buNone/>
                      </a:pPr>
                      <a:r>
                        <a:rPr b="1" lang="en" sz="1000"/>
                        <a:t>19.85</a:t>
                      </a:r>
                      <a:endParaRPr b="1" sz="1000"/>
                    </a:p>
                  </a:txBody>
                  <a:tcPr marT="91425" marB="91425" marR="91425" marL="91425"/>
                </a:tc>
                <a:tc>
                  <a:txBody>
                    <a:bodyPr/>
                    <a:lstStyle/>
                    <a:p>
                      <a:pPr indent="0" lvl="0" marL="0" rtl="0" algn="ctr">
                        <a:lnSpc>
                          <a:spcPct val="107000"/>
                        </a:lnSpc>
                        <a:spcBef>
                          <a:spcPts val="0"/>
                        </a:spcBef>
                        <a:spcAft>
                          <a:spcPts val="0"/>
                        </a:spcAft>
                        <a:buNone/>
                      </a:pPr>
                      <a:r>
                        <a:rPr b="1" lang="en" sz="1000"/>
                        <a:t>-6.50%</a:t>
                      </a:r>
                      <a:endParaRPr b="1" sz="1000"/>
                    </a:p>
                  </a:txBody>
                  <a:tcPr marT="91425" marB="91425" marR="91425" marL="91425"/>
                </a:tc>
                <a:tc>
                  <a:txBody>
                    <a:bodyPr/>
                    <a:lstStyle/>
                    <a:p>
                      <a:pPr indent="0" lvl="0" marL="0" rtl="0" algn="ctr">
                        <a:lnSpc>
                          <a:spcPct val="107000"/>
                        </a:lnSpc>
                        <a:spcBef>
                          <a:spcPts val="0"/>
                        </a:spcBef>
                        <a:spcAft>
                          <a:spcPts val="0"/>
                        </a:spcAft>
                        <a:buNone/>
                      </a:pPr>
                      <a:r>
                        <a:rPr b="1" lang="en" sz="1000"/>
                        <a:t>-3.41%</a:t>
                      </a:r>
                      <a:endParaRPr b="1" sz="1000"/>
                    </a:p>
                  </a:txBody>
                  <a:tcPr marT="91425" marB="91425" marR="91425" marL="91425"/>
                </a:tc>
              </a:tr>
              <a:tr h="533050">
                <a:tc>
                  <a:txBody>
                    <a:bodyPr/>
                    <a:lstStyle/>
                    <a:p>
                      <a:pPr indent="0" lvl="0" marL="0" rtl="0" algn="just">
                        <a:lnSpc>
                          <a:spcPct val="107000"/>
                        </a:lnSpc>
                        <a:spcBef>
                          <a:spcPts val="0"/>
                        </a:spcBef>
                        <a:spcAft>
                          <a:spcPts val="0"/>
                        </a:spcAft>
                        <a:buNone/>
                      </a:pPr>
                      <a:r>
                        <a:rPr b="1" lang="en" sz="1000"/>
                        <a:t>Market Capitalization</a:t>
                      </a:r>
                      <a:endParaRPr b="1" sz="1000"/>
                    </a:p>
                  </a:txBody>
                  <a:tcPr marT="91425" marB="91425" marR="91425" marL="91425"/>
                </a:tc>
                <a:tc>
                  <a:txBody>
                    <a:bodyPr/>
                    <a:lstStyle/>
                    <a:p>
                      <a:pPr indent="0" lvl="0" marL="0" rtl="0" algn="ctr">
                        <a:lnSpc>
                          <a:spcPct val="107000"/>
                        </a:lnSpc>
                        <a:spcBef>
                          <a:spcPts val="0"/>
                        </a:spcBef>
                        <a:spcAft>
                          <a:spcPts val="0"/>
                        </a:spcAft>
                        <a:buNone/>
                      </a:pPr>
                      <a:r>
                        <a:rPr b="1" lang="en" sz="1000"/>
                        <a:t>1,123,817</a:t>
                      </a:r>
                      <a:endParaRPr b="1" sz="1000"/>
                    </a:p>
                  </a:txBody>
                  <a:tcPr marT="91425" marB="91425" marR="91425" marL="91425"/>
                </a:tc>
                <a:tc>
                  <a:txBody>
                    <a:bodyPr/>
                    <a:lstStyle/>
                    <a:p>
                      <a:pPr indent="0" lvl="0" marL="0" rtl="0" algn="ctr">
                        <a:lnSpc>
                          <a:spcPct val="107000"/>
                        </a:lnSpc>
                        <a:spcBef>
                          <a:spcPts val="0"/>
                        </a:spcBef>
                        <a:spcAft>
                          <a:spcPts val="0"/>
                        </a:spcAft>
                        <a:buNone/>
                      </a:pPr>
                      <a:r>
                        <a:rPr b="1" lang="en" sz="1000"/>
                        <a:t>-26.90%</a:t>
                      </a:r>
                      <a:endParaRPr b="1" sz="1000"/>
                    </a:p>
                  </a:txBody>
                  <a:tcPr marT="91425" marB="91425" marR="91425" marL="91425"/>
                </a:tc>
                <a:tc>
                  <a:txBody>
                    <a:bodyPr/>
                    <a:lstStyle/>
                    <a:p>
                      <a:pPr indent="0" lvl="0" marL="0" rtl="0" algn="ctr">
                        <a:lnSpc>
                          <a:spcPct val="107000"/>
                        </a:lnSpc>
                        <a:spcBef>
                          <a:spcPts val="0"/>
                        </a:spcBef>
                        <a:spcAft>
                          <a:spcPts val="0"/>
                        </a:spcAft>
                        <a:buNone/>
                      </a:pPr>
                      <a:r>
                        <a:rPr b="1" lang="en" sz="1000"/>
                        <a:t>-19.97%</a:t>
                      </a:r>
                      <a:endParaRPr b="1" sz="1000"/>
                    </a:p>
                  </a:txBody>
                  <a:tcPr marT="91425" marB="91425" marR="91425" marL="91425"/>
                </a:tc>
              </a:tr>
              <a:tr h="533050">
                <a:tc>
                  <a:txBody>
                    <a:bodyPr/>
                    <a:lstStyle/>
                    <a:p>
                      <a:pPr indent="0" lvl="0" marL="0" rtl="0" algn="just">
                        <a:lnSpc>
                          <a:spcPct val="107000"/>
                        </a:lnSpc>
                        <a:spcBef>
                          <a:spcPts val="0"/>
                        </a:spcBef>
                        <a:spcAft>
                          <a:spcPts val="0"/>
                        </a:spcAft>
                        <a:buNone/>
                      </a:pPr>
                      <a:r>
                        <a:rPr b="1" lang="en" sz="1000"/>
                        <a:t>EPS</a:t>
                      </a:r>
                      <a:endParaRPr b="1" sz="1000"/>
                    </a:p>
                  </a:txBody>
                  <a:tcPr marT="91425" marB="91425" marR="91425" marL="91425"/>
                </a:tc>
                <a:tc>
                  <a:txBody>
                    <a:bodyPr/>
                    <a:lstStyle/>
                    <a:p>
                      <a:pPr indent="0" lvl="0" marL="0" rtl="0" algn="ctr">
                        <a:lnSpc>
                          <a:spcPct val="107000"/>
                        </a:lnSpc>
                        <a:spcBef>
                          <a:spcPts val="0"/>
                        </a:spcBef>
                        <a:spcAft>
                          <a:spcPts val="0"/>
                        </a:spcAft>
                        <a:buNone/>
                      </a:pPr>
                      <a:r>
                        <a:rPr b="1" lang="en" sz="1000"/>
                        <a:t>4.09</a:t>
                      </a:r>
                      <a:endParaRPr b="1" sz="1000"/>
                    </a:p>
                  </a:txBody>
                  <a:tcPr marT="91425" marB="91425" marR="91425" marL="91425"/>
                </a:tc>
                <a:tc>
                  <a:txBody>
                    <a:bodyPr/>
                    <a:lstStyle/>
                    <a:p>
                      <a:pPr indent="0" lvl="0" marL="0" rtl="0" algn="ctr">
                        <a:lnSpc>
                          <a:spcPct val="107000"/>
                        </a:lnSpc>
                        <a:spcBef>
                          <a:spcPts val="0"/>
                        </a:spcBef>
                        <a:spcAft>
                          <a:spcPts val="0"/>
                        </a:spcAft>
                        <a:buNone/>
                      </a:pPr>
                      <a:r>
                        <a:rPr b="1" lang="en" sz="1000"/>
                        <a:t>-1.21%</a:t>
                      </a:r>
                      <a:endParaRPr b="1" sz="1000"/>
                    </a:p>
                  </a:txBody>
                  <a:tcPr marT="91425" marB="91425" marR="91425" marL="91425"/>
                </a:tc>
                <a:tc>
                  <a:txBody>
                    <a:bodyPr/>
                    <a:lstStyle/>
                    <a:p>
                      <a:pPr indent="0" lvl="0" marL="0" rtl="0" algn="ctr">
                        <a:lnSpc>
                          <a:spcPct val="107000"/>
                        </a:lnSpc>
                        <a:spcBef>
                          <a:spcPts val="0"/>
                        </a:spcBef>
                        <a:spcAft>
                          <a:spcPts val="0"/>
                        </a:spcAft>
                        <a:buNone/>
                      </a:pPr>
                      <a:r>
                        <a:rPr b="1" lang="en" sz="1000"/>
                        <a:t>-5.10%</a:t>
                      </a:r>
                      <a:endParaRPr b="1" sz="1000"/>
                    </a:p>
                  </a:txBody>
                  <a:tcPr marT="91425" marB="91425" marR="91425" marL="91425"/>
                </a:tc>
              </a:tr>
            </a:tbl>
          </a:graphicData>
        </a:graphic>
      </p:graphicFrame>
      <p:sp>
        <p:nvSpPr>
          <p:cNvPr id="154" name="Google Shape;154;p25"/>
          <p:cNvSpPr txBox="1"/>
          <p:nvPr/>
        </p:nvSpPr>
        <p:spPr>
          <a:xfrm>
            <a:off x="381900" y="1017450"/>
            <a:ext cx="4190100" cy="395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t>•</a:t>
            </a:r>
            <a:r>
              <a:rPr lang="en" sz="1100"/>
              <a:t> Wipro Ltd.’s quarterly profit declined as the Covid-19 pandemic stalled economic activities worldwide and disrupted trade.</a:t>
            </a:r>
            <a:endParaRPr sz="1100"/>
          </a:p>
          <a:p>
            <a:pPr indent="0" lvl="0" marL="0" rtl="0" algn="l">
              <a:lnSpc>
                <a:spcPct val="115000"/>
              </a:lnSpc>
              <a:spcBef>
                <a:spcPts val="0"/>
              </a:spcBef>
              <a:spcAft>
                <a:spcPts val="0"/>
              </a:spcAft>
              <a:buNone/>
            </a:pPr>
            <a:r>
              <a:rPr b="1" lang="en" sz="1100"/>
              <a:t>• </a:t>
            </a:r>
            <a:r>
              <a:rPr lang="en" sz="1100"/>
              <a:t>Net profit fell 4.5 percent sequentially to Rs 2,345 crore in the quarter ended March.</a:t>
            </a:r>
            <a:endParaRPr sz="1100"/>
          </a:p>
          <a:p>
            <a:pPr indent="0" lvl="0" marL="0" rtl="0" algn="l">
              <a:lnSpc>
                <a:spcPct val="115000"/>
              </a:lnSpc>
              <a:spcBef>
                <a:spcPts val="0"/>
              </a:spcBef>
              <a:spcAft>
                <a:spcPts val="0"/>
              </a:spcAft>
              <a:buNone/>
            </a:pPr>
            <a:r>
              <a:rPr b="1" lang="en" sz="1100"/>
              <a:t>• </a:t>
            </a:r>
            <a:r>
              <a:rPr lang="en" sz="1100"/>
              <a:t>Revenue rose 1.56% percent over the previous quarter to Rs 15,711 crore—in line with the estimated Rs 15,640 crore.</a:t>
            </a:r>
            <a:endParaRPr sz="1100"/>
          </a:p>
          <a:p>
            <a:pPr indent="0" lvl="0" marL="0" rtl="0" algn="l">
              <a:lnSpc>
                <a:spcPct val="115000"/>
              </a:lnSpc>
              <a:spcBef>
                <a:spcPts val="0"/>
              </a:spcBef>
              <a:spcAft>
                <a:spcPts val="0"/>
              </a:spcAft>
              <a:buNone/>
            </a:pPr>
            <a:r>
              <a:rPr b="1" lang="en" sz="1100"/>
              <a:t>•</a:t>
            </a:r>
            <a:r>
              <a:rPr lang="en" sz="1100"/>
              <a:t> Revenue from IT Services declined 1.1 percent to $2,073 million.</a:t>
            </a:r>
            <a:endParaRPr sz="1100"/>
          </a:p>
          <a:p>
            <a:pPr indent="0" lvl="0" marL="0" rtl="0" algn="l">
              <a:lnSpc>
                <a:spcPct val="115000"/>
              </a:lnSpc>
              <a:spcBef>
                <a:spcPts val="0"/>
              </a:spcBef>
              <a:spcAft>
                <a:spcPts val="0"/>
              </a:spcAft>
              <a:buNone/>
            </a:pPr>
            <a:r>
              <a:rPr b="1" lang="en" sz="1100"/>
              <a:t>•</a:t>
            </a:r>
            <a:r>
              <a:rPr lang="en" sz="1100"/>
              <a:t> Operating profit fell 4.2 percent to Rs 2,539 crore.</a:t>
            </a:r>
            <a:endParaRPr sz="1100"/>
          </a:p>
          <a:p>
            <a:pPr indent="0" lvl="0" marL="0" rtl="0" algn="l">
              <a:lnSpc>
                <a:spcPct val="115000"/>
              </a:lnSpc>
              <a:spcBef>
                <a:spcPts val="0"/>
              </a:spcBef>
              <a:spcAft>
                <a:spcPts val="0"/>
              </a:spcAft>
              <a:buNone/>
            </a:pPr>
            <a:r>
              <a:rPr b="1" lang="en" sz="1100"/>
              <a:t>•</a:t>
            </a:r>
            <a:r>
              <a:rPr lang="en" sz="1100"/>
              <a:t> Margin narrowed 100 basis points to 16.1 percent.</a:t>
            </a:r>
            <a:endParaRPr sz="1100"/>
          </a:p>
          <a:p>
            <a:pPr indent="0" lvl="0" marL="0" rtl="0" algn="l">
              <a:lnSpc>
                <a:spcPct val="115000"/>
              </a:lnSpc>
              <a:spcBef>
                <a:spcPts val="0"/>
              </a:spcBef>
              <a:spcAft>
                <a:spcPts val="0"/>
              </a:spcAft>
              <a:buNone/>
            </a:pPr>
            <a:r>
              <a:rPr b="1" lang="en" sz="1100"/>
              <a:t>•</a:t>
            </a:r>
            <a:r>
              <a:rPr lang="en" sz="1100"/>
              <a:t> Wipro did not give a revenue growth forecast for the ongoing quarter, citing disruptions from the pandemic.</a:t>
            </a:r>
            <a:endParaRPr sz="1100"/>
          </a:p>
          <a:p>
            <a:pPr indent="0" lvl="0" marL="0" rtl="0" algn="l">
              <a:lnSpc>
                <a:spcPct val="115000"/>
              </a:lnSpc>
              <a:spcBef>
                <a:spcPts val="0"/>
              </a:spcBef>
              <a:spcAft>
                <a:spcPts val="0"/>
              </a:spcAft>
              <a:buNone/>
            </a:pPr>
            <a:r>
              <a:rPr b="1" lang="en" sz="1100"/>
              <a:t>•</a:t>
            </a:r>
            <a:r>
              <a:rPr lang="en" sz="1100"/>
              <a:t> Wipro added 65 new customers during the quarter. Only one new customer was added in the $100 million-plus bracket. The company had over 1.82 lakh employees as of March-end, lower than 1.87 lakh employees in the preceding quarter.</a:t>
            </a:r>
            <a:endParaRPr sz="1100"/>
          </a:p>
          <a:p>
            <a:pPr indent="0" lvl="0" marL="0" rtl="0" algn="l">
              <a:lnSpc>
                <a:spcPct val="115000"/>
              </a:lnSpc>
              <a:spcBef>
                <a:spcPts val="0"/>
              </a:spcBef>
              <a:spcAft>
                <a:spcPts val="0"/>
              </a:spcAft>
              <a:buNone/>
            </a:pPr>
            <a:r>
              <a:rPr b="1" lang="en" sz="1100"/>
              <a:t>•</a:t>
            </a:r>
            <a:r>
              <a:rPr lang="en" sz="1100"/>
              <a:t> Digital is growing strong with its revenue share reaching 41.2% at the end of Q4’20 from 34.8% in Q4’19.</a:t>
            </a:r>
            <a:endParaRPr sz="1100"/>
          </a:p>
          <a:p>
            <a:pPr indent="0" lvl="0" marL="0" rtl="0" algn="l">
              <a:lnSpc>
                <a:spcPct val="115000"/>
              </a:lnSpc>
              <a:spcBef>
                <a:spcPts val="0"/>
              </a:spcBef>
              <a:spcAft>
                <a:spcPts val="0"/>
              </a:spcAft>
              <a:buNone/>
            </a:pPr>
            <a:r>
              <a:rPr b="1" lang="en" sz="1100"/>
              <a:t>• </a:t>
            </a:r>
            <a:r>
              <a:rPr lang="en" sz="1100"/>
              <a:t>Wipro 3D ties up with SCTIMST to make automated ventilators for the COVID’19 patients.</a:t>
            </a:r>
            <a:endParaRPr sz="1100"/>
          </a:p>
          <a:p>
            <a:pPr indent="0" lvl="0" marL="0" rtl="0" algn="l">
              <a:lnSpc>
                <a:spcPct val="115000"/>
              </a:lnSpc>
              <a:spcBef>
                <a:spcPts val="0"/>
              </a:spcBef>
              <a:spcAft>
                <a:spcPts val="0"/>
              </a:spcAft>
              <a:buNone/>
            </a:pPr>
            <a:r>
              <a:t/>
            </a:r>
            <a:endParaRPr sz="2400"/>
          </a:p>
          <a:p>
            <a:pPr indent="0" lvl="0" marL="0" rtl="0" algn="l">
              <a:lnSpc>
                <a:spcPct val="115000"/>
              </a:lnSpc>
              <a:spcBef>
                <a:spcPts val="0"/>
              </a:spcBef>
              <a:spcAft>
                <a:spcPts val="0"/>
              </a:spcAft>
              <a:buNone/>
            </a:pPr>
            <a:r>
              <a:t/>
            </a:r>
            <a:endParaRPr b="1">
              <a:solidFill>
                <a:srgbClr val="FF0000"/>
              </a:solidFill>
            </a:endParaRPr>
          </a:p>
        </p:txBody>
      </p:sp>
      <p:pic>
        <p:nvPicPr>
          <p:cNvPr id="155" name="Google Shape;155;p25"/>
          <p:cNvPicPr preferRelativeResize="0"/>
          <p:nvPr/>
        </p:nvPicPr>
        <p:blipFill>
          <a:blip r:embed="rId3">
            <a:alphaModFix/>
          </a:blip>
          <a:stretch>
            <a:fillRect/>
          </a:stretch>
        </p:blipFill>
        <p:spPr>
          <a:xfrm>
            <a:off x="8076324" y="495074"/>
            <a:ext cx="804976" cy="626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100" u="sng">
                <a:solidFill>
                  <a:srgbClr val="000000"/>
                </a:solidFill>
                <a:latin typeface="Arial"/>
                <a:ea typeface="Arial"/>
                <a:cs typeface="Arial"/>
                <a:sym typeface="Arial"/>
              </a:rPr>
              <a:t>Revenue Breakup - Q4’20</a:t>
            </a:r>
            <a:endParaRPr sz="2100" u="sng">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161" name="Google Shape;161;p2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2" name="Google Shape;162;p26"/>
          <p:cNvSpPr txBox="1"/>
          <p:nvPr/>
        </p:nvSpPr>
        <p:spPr>
          <a:xfrm>
            <a:off x="127900" y="790125"/>
            <a:ext cx="3000000" cy="393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t>Business Unit Distribution</a:t>
            </a:r>
            <a:endParaRPr b="1" sz="1200"/>
          </a:p>
        </p:txBody>
      </p:sp>
      <p:pic>
        <p:nvPicPr>
          <p:cNvPr id="163" name="Google Shape;163;p26"/>
          <p:cNvPicPr preferRelativeResize="0"/>
          <p:nvPr/>
        </p:nvPicPr>
        <p:blipFill>
          <a:blip r:embed="rId3">
            <a:alphaModFix/>
          </a:blip>
          <a:stretch>
            <a:fillRect/>
          </a:stretch>
        </p:blipFill>
        <p:spPr>
          <a:xfrm>
            <a:off x="68775" y="1133275"/>
            <a:ext cx="2828375" cy="1582725"/>
          </a:xfrm>
          <a:prstGeom prst="rect">
            <a:avLst/>
          </a:prstGeom>
          <a:noFill/>
          <a:ln>
            <a:noFill/>
          </a:ln>
        </p:spPr>
      </p:pic>
      <p:pic>
        <p:nvPicPr>
          <p:cNvPr id="164" name="Google Shape;164;p26"/>
          <p:cNvPicPr preferRelativeResize="0"/>
          <p:nvPr/>
        </p:nvPicPr>
        <p:blipFill>
          <a:blip r:embed="rId4">
            <a:alphaModFix/>
          </a:blip>
          <a:stretch>
            <a:fillRect/>
          </a:stretch>
        </p:blipFill>
        <p:spPr>
          <a:xfrm>
            <a:off x="4141900" y="889575"/>
            <a:ext cx="5002100" cy="1682175"/>
          </a:xfrm>
          <a:prstGeom prst="rect">
            <a:avLst/>
          </a:prstGeom>
          <a:noFill/>
          <a:ln>
            <a:noFill/>
          </a:ln>
        </p:spPr>
      </p:pic>
      <p:sp>
        <p:nvSpPr>
          <p:cNvPr id="165" name="Google Shape;165;p26"/>
          <p:cNvSpPr txBox="1"/>
          <p:nvPr/>
        </p:nvSpPr>
        <p:spPr>
          <a:xfrm>
            <a:off x="470875" y="2716000"/>
            <a:ext cx="2512800" cy="31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t>Geographical Distribution</a:t>
            </a:r>
            <a:endParaRPr b="1" sz="1200"/>
          </a:p>
        </p:txBody>
      </p:sp>
      <p:pic>
        <p:nvPicPr>
          <p:cNvPr id="166" name="Google Shape;166;p26"/>
          <p:cNvPicPr preferRelativeResize="0"/>
          <p:nvPr/>
        </p:nvPicPr>
        <p:blipFill>
          <a:blip r:embed="rId5">
            <a:alphaModFix/>
          </a:blip>
          <a:stretch>
            <a:fillRect/>
          </a:stretch>
        </p:blipFill>
        <p:spPr>
          <a:xfrm>
            <a:off x="541925" y="3028600"/>
            <a:ext cx="3000000" cy="1887575"/>
          </a:xfrm>
          <a:prstGeom prst="rect">
            <a:avLst/>
          </a:prstGeom>
          <a:noFill/>
          <a:ln>
            <a:noFill/>
          </a:ln>
        </p:spPr>
      </p:pic>
      <p:pic>
        <p:nvPicPr>
          <p:cNvPr id="167" name="Google Shape;167;p26"/>
          <p:cNvPicPr preferRelativeResize="0"/>
          <p:nvPr/>
        </p:nvPicPr>
        <p:blipFill>
          <a:blip r:embed="rId6">
            <a:alphaModFix/>
          </a:blip>
          <a:stretch>
            <a:fillRect/>
          </a:stretch>
        </p:blipFill>
        <p:spPr>
          <a:xfrm>
            <a:off x="2786900" y="4290227"/>
            <a:ext cx="1524650" cy="710516"/>
          </a:xfrm>
          <a:prstGeom prst="rect">
            <a:avLst/>
          </a:prstGeom>
          <a:noFill/>
          <a:ln>
            <a:noFill/>
          </a:ln>
        </p:spPr>
      </p:pic>
      <p:pic>
        <p:nvPicPr>
          <p:cNvPr id="168" name="Google Shape;168;p26"/>
          <p:cNvPicPr preferRelativeResize="0"/>
          <p:nvPr/>
        </p:nvPicPr>
        <p:blipFill>
          <a:blip r:embed="rId7">
            <a:alphaModFix/>
          </a:blip>
          <a:stretch>
            <a:fillRect/>
          </a:stretch>
        </p:blipFill>
        <p:spPr>
          <a:xfrm>
            <a:off x="2897150" y="1017450"/>
            <a:ext cx="936900" cy="843875"/>
          </a:xfrm>
          <a:prstGeom prst="rect">
            <a:avLst/>
          </a:prstGeom>
          <a:noFill/>
          <a:ln>
            <a:noFill/>
          </a:ln>
        </p:spPr>
      </p:pic>
      <p:sp>
        <p:nvSpPr>
          <p:cNvPr id="169" name="Google Shape;169;p26"/>
          <p:cNvSpPr txBox="1"/>
          <p:nvPr/>
        </p:nvSpPr>
        <p:spPr>
          <a:xfrm>
            <a:off x="4311550" y="3333375"/>
            <a:ext cx="3000000" cy="15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50">
                <a:highlight>
                  <a:srgbClr val="FFFFFF"/>
                </a:highlight>
                <a:latin typeface="Roboto"/>
                <a:ea typeface="Roboto"/>
                <a:cs typeface="Roboto"/>
                <a:sym typeface="Roboto"/>
              </a:rPr>
              <a:t>Geographically, the Americas region saw a 1.2 percent decline revenue. Europe grew 0.7 percent while the rest of the world declined 2.8 percent.</a:t>
            </a:r>
            <a:endParaRPr sz="1350">
              <a:highlight>
                <a:srgbClr val="FFFFFF"/>
              </a:highlight>
              <a:latin typeface="Roboto"/>
              <a:ea typeface="Roboto"/>
              <a:cs typeface="Roboto"/>
              <a:sym typeface="Roboto"/>
            </a:endParaRPr>
          </a:p>
          <a:p>
            <a:pPr indent="0" lvl="0" marL="0" rtl="0" algn="l">
              <a:spcBef>
                <a:spcPts val="0"/>
              </a:spcBef>
              <a:spcAft>
                <a:spcPts val="0"/>
              </a:spcAft>
              <a:buNone/>
            </a:pPr>
            <a:r>
              <a:t/>
            </a:r>
            <a:endParaRPr sz="1100"/>
          </a:p>
          <a:p>
            <a:pPr indent="0" lvl="0" marL="0" rtl="0" algn="l">
              <a:spcBef>
                <a:spcPts val="0"/>
              </a:spcBef>
              <a:spcAft>
                <a:spcPts val="0"/>
              </a:spcAft>
              <a:buNone/>
            </a:pPr>
            <a:r>
              <a:t/>
            </a:r>
            <a:endParaRPr/>
          </a:p>
        </p:txBody>
      </p:sp>
      <p:pic>
        <p:nvPicPr>
          <p:cNvPr id="170" name="Google Shape;170;p26"/>
          <p:cNvPicPr preferRelativeResize="0"/>
          <p:nvPr/>
        </p:nvPicPr>
        <p:blipFill>
          <a:blip r:embed="rId8">
            <a:alphaModFix/>
          </a:blip>
          <a:stretch>
            <a:fillRect/>
          </a:stretch>
        </p:blipFill>
        <p:spPr>
          <a:xfrm>
            <a:off x="8076324" y="495074"/>
            <a:ext cx="804976" cy="626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6" name="Google Shape;176;p27"/>
          <p:cNvPicPr preferRelativeResize="0"/>
          <p:nvPr/>
        </p:nvPicPr>
        <p:blipFill>
          <a:blip r:embed="rId3">
            <a:alphaModFix/>
          </a:blip>
          <a:stretch>
            <a:fillRect/>
          </a:stretch>
        </p:blipFill>
        <p:spPr>
          <a:xfrm>
            <a:off x="550000" y="362987"/>
            <a:ext cx="8044000" cy="4417525"/>
          </a:xfrm>
          <a:prstGeom prst="rect">
            <a:avLst/>
          </a:prstGeom>
          <a:noFill/>
          <a:ln>
            <a:noFill/>
          </a:ln>
        </p:spPr>
      </p:pic>
      <p:sp>
        <p:nvSpPr>
          <p:cNvPr id="177" name="Google Shape;177;p27"/>
          <p:cNvSpPr txBox="1"/>
          <p:nvPr/>
        </p:nvSpPr>
        <p:spPr>
          <a:xfrm>
            <a:off x="2896250" y="4681000"/>
            <a:ext cx="4219800" cy="2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Market Smith India Graph for Wipro Ltd.</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 Mahindra</a:t>
            </a:r>
            <a:endParaRPr/>
          </a:p>
        </p:txBody>
      </p:sp>
      <p:sp>
        <p:nvSpPr>
          <p:cNvPr id="183" name="Google Shape;183;p28"/>
          <p:cNvSpPr txBox="1"/>
          <p:nvPr>
            <p:ph idx="1" type="body"/>
          </p:nvPr>
        </p:nvSpPr>
        <p:spPr>
          <a:xfrm>
            <a:off x="311700" y="1152475"/>
            <a:ext cx="54987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400">
                <a:solidFill>
                  <a:srgbClr val="000000"/>
                </a:solidFill>
                <a:latin typeface="Times New Roman"/>
                <a:ea typeface="Times New Roman"/>
                <a:cs typeface="Times New Roman"/>
                <a:sym typeface="Times New Roman"/>
              </a:rPr>
              <a:t>Financial Highlights of Q4FY20</a:t>
            </a:r>
            <a:endParaRPr b="1" sz="14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b="1" sz="14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b="1" lang="en" sz="1200">
                <a:solidFill>
                  <a:srgbClr val="000000"/>
                </a:solidFill>
                <a:latin typeface="Times New Roman"/>
                <a:ea typeface="Times New Roman"/>
                <a:cs typeface="Times New Roman"/>
                <a:sym typeface="Times New Roman"/>
              </a:rPr>
              <a:t>Revenue:</a:t>
            </a:r>
            <a:r>
              <a:rPr lang="en" sz="1200">
                <a:solidFill>
                  <a:srgbClr val="000000"/>
                </a:solidFill>
                <a:latin typeface="Times New Roman"/>
                <a:ea typeface="Times New Roman"/>
                <a:cs typeface="Times New Roman"/>
                <a:sym typeface="Times New Roman"/>
              </a:rPr>
              <a:t> 3.3% decline in constant currency,</a:t>
            </a:r>
            <a:endParaRPr sz="12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sz="1200">
                <a:solidFill>
                  <a:srgbClr val="000000"/>
                </a:solidFill>
                <a:latin typeface="Times New Roman"/>
                <a:ea typeface="Times New Roman"/>
                <a:cs typeface="Times New Roman"/>
                <a:sym typeface="Times New Roman"/>
              </a:rPr>
              <a:t>Almost half of this (~160bps) is due to COVID in two or three areas.</a:t>
            </a:r>
            <a:endParaRPr sz="12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sz="1200">
                <a:solidFill>
                  <a:srgbClr val="000000"/>
                </a:solidFill>
                <a:latin typeface="Times New Roman"/>
                <a:ea typeface="Times New Roman"/>
                <a:cs typeface="Times New Roman"/>
                <a:sym typeface="Times New Roman"/>
              </a:rPr>
              <a:t>•One is BPS business, there were some supply side constraints as well as some approvals which needed to be taken, so those impacted the revenue.</a:t>
            </a:r>
            <a:endParaRPr sz="12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sz="1200">
                <a:solidFill>
                  <a:srgbClr val="000000"/>
                </a:solidFill>
                <a:latin typeface="Times New Roman"/>
                <a:ea typeface="Times New Roman"/>
                <a:cs typeface="Times New Roman"/>
                <a:sym typeface="Times New Roman"/>
              </a:rPr>
              <a:t>•On the network side, customers defer the spend because it is one of the items which can be deferred pretty easily for the shorter-term.</a:t>
            </a:r>
            <a:endParaRPr sz="12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sz="1200">
                <a:solidFill>
                  <a:srgbClr val="000000"/>
                </a:solidFill>
                <a:latin typeface="Times New Roman"/>
                <a:ea typeface="Times New Roman"/>
                <a:cs typeface="Times New Roman"/>
                <a:sym typeface="Times New Roman"/>
              </a:rPr>
              <a:t>•The third is Comviva business that is dependent on renewals as well as new sales</a:t>
            </a:r>
            <a:endParaRPr sz="12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sz="1200">
                <a:solidFill>
                  <a:srgbClr val="000000"/>
                </a:solidFill>
                <a:latin typeface="Times New Roman"/>
                <a:ea typeface="Times New Roman"/>
                <a:cs typeface="Times New Roman"/>
                <a:sym typeface="Times New Roman"/>
              </a:rPr>
              <a:t>The other streams which contributed to decline was retail which was about 40 to 50 bps and the last 100 to 120 bps is all about the reduction in volume at a net level.</a:t>
            </a:r>
            <a:endParaRPr sz="12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sz="1200">
                <a:solidFill>
                  <a:srgbClr val="000000"/>
                </a:solidFill>
                <a:latin typeface="Times New Roman"/>
                <a:ea typeface="Times New Roman"/>
                <a:cs typeface="Times New Roman"/>
                <a:sym typeface="Times New Roman"/>
              </a:rPr>
              <a:t>The breakup of revenue sector wise for Q4FY20 is given in the graph</a:t>
            </a:r>
            <a:endParaRPr sz="12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l">
              <a:spcBef>
                <a:spcPts val="0"/>
              </a:spcBef>
              <a:spcAft>
                <a:spcPts val="1600"/>
              </a:spcAft>
              <a:buNone/>
            </a:pPr>
            <a:r>
              <a:t/>
            </a:r>
            <a:endParaRPr sz="1200">
              <a:latin typeface="Times New Roman"/>
              <a:ea typeface="Times New Roman"/>
              <a:cs typeface="Times New Roman"/>
              <a:sym typeface="Times New Roman"/>
            </a:endParaRPr>
          </a:p>
        </p:txBody>
      </p:sp>
      <p:sp>
        <p:nvSpPr>
          <p:cNvPr id="184" name="Google Shape;184;p2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5" name="Google Shape;185;p28"/>
          <p:cNvPicPr preferRelativeResize="0"/>
          <p:nvPr/>
        </p:nvPicPr>
        <p:blipFill>
          <a:blip r:embed="rId3">
            <a:alphaModFix/>
          </a:blip>
          <a:stretch>
            <a:fillRect/>
          </a:stretch>
        </p:blipFill>
        <p:spPr>
          <a:xfrm>
            <a:off x="6191400" y="712650"/>
            <a:ext cx="2321257" cy="3821250"/>
          </a:xfrm>
          <a:prstGeom prst="rect">
            <a:avLst/>
          </a:prstGeom>
          <a:noFill/>
          <a:ln>
            <a:noFill/>
          </a:ln>
        </p:spPr>
      </p:pic>
      <p:pic>
        <p:nvPicPr>
          <p:cNvPr id="186" name="Google Shape;186;p28"/>
          <p:cNvPicPr preferRelativeResize="0"/>
          <p:nvPr/>
        </p:nvPicPr>
        <p:blipFill rotWithShape="1">
          <a:blip r:embed="rId4">
            <a:alphaModFix/>
          </a:blip>
          <a:srcRect b="22778" l="0" r="0" t="33333"/>
          <a:stretch/>
        </p:blipFill>
        <p:spPr>
          <a:xfrm>
            <a:off x="3634938" y="391350"/>
            <a:ext cx="2312280" cy="7611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9"/>
          <p:cNvSpPr txBox="1"/>
          <p:nvPr>
            <p:ph idx="1" type="body"/>
          </p:nvPr>
        </p:nvSpPr>
        <p:spPr>
          <a:xfrm>
            <a:off x="264075" y="409525"/>
            <a:ext cx="8537100" cy="3924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200">
                <a:solidFill>
                  <a:srgbClr val="000000"/>
                </a:solidFill>
                <a:latin typeface="Times New Roman"/>
                <a:ea typeface="Times New Roman"/>
                <a:cs typeface="Times New Roman"/>
                <a:sym typeface="Times New Roman"/>
              </a:rPr>
              <a:t>EBIT</a:t>
            </a:r>
            <a:r>
              <a:rPr lang="en" sz="1200">
                <a:solidFill>
                  <a:srgbClr val="000000"/>
                </a:solidFill>
                <a:latin typeface="Times New Roman"/>
                <a:ea typeface="Times New Roman"/>
                <a:cs typeface="Times New Roman"/>
                <a:sym typeface="Times New Roman"/>
              </a:rPr>
              <a:t>: It was 10%, with a decline of 220 bps from the previous quarter.</a:t>
            </a:r>
            <a:endParaRPr sz="12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sz="1200">
                <a:solidFill>
                  <a:srgbClr val="000000"/>
                </a:solidFill>
                <a:latin typeface="Times New Roman"/>
                <a:ea typeface="Times New Roman"/>
                <a:cs typeface="Times New Roman"/>
                <a:sym typeface="Times New Roman"/>
              </a:rPr>
              <a:t>•Included CSR of 100bps</a:t>
            </a:r>
            <a:endParaRPr sz="12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sz="1200">
                <a:solidFill>
                  <a:srgbClr val="000000"/>
                </a:solidFill>
                <a:latin typeface="Times New Roman"/>
                <a:ea typeface="Times New Roman"/>
                <a:cs typeface="Times New Roman"/>
                <a:sym typeface="Times New Roman"/>
              </a:rPr>
              <a:t>•Covid related and lower utilisation of services was about 80bps</a:t>
            </a:r>
            <a:endParaRPr sz="12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sz="1200">
                <a:solidFill>
                  <a:srgbClr val="000000"/>
                </a:solidFill>
                <a:latin typeface="Times New Roman"/>
                <a:ea typeface="Times New Roman"/>
                <a:cs typeface="Times New Roman"/>
                <a:sym typeface="Times New Roman"/>
              </a:rPr>
              <a:t>•Currency value fluctuations was approximately 30bps</a:t>
            </a:r>
            <a:endParaRPr sz="12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sz="1200">
                <a:solidFill>
                  <a:srgbClr val="000000"/>
                </a:solidFill>
                <a:latin typeface="Times New Roman"/>
                <a:ea typeface="Times New Roman"/>
                <a:cs typeface="Times New Roman"/>
                <a:sym typeface="Times New Roman"/>
              </a:rPr>
              <a:t>•Some impact due to transition costs for new deals.</a:t>
            </a:r>
            <a:endParaRPr sz="12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b="1" lang="en" sz="1200">
                <a:solidFill>
                  <a:srgbClr val="000000"/>
                </a:solidFill>
                <a:latin typeface="Times New Roman"/>
                <a:ea typeface="Times New Roman"/>
                <a:cs typeface="Times New Roman"/>
                <a:sym typeface="Times New Roman"/>
              </a:rPr>
              <a:t>PAT:  </a:t>
            </a:r>
            <a:r>
              <a:rPr lang="en" sz="1200">
                <a:solidFill>
                  <a:srgbClr val="000000"/>
                </a:solidFill>
                <a:latin typeface="Times New Roman"/>
                <a:ea typeface="Times New Roman"/>
                <a:cs typeface="Times New Roman"/>
                <a:sym typeface="Times New Roman"/>
              </a:rPr>
              <a:t>PAT was impacted by the yearly exercise of one -time impairment, the goodwill in some of our subsidiaries. This time around considering the environment, there were some subsidiary goodwill impairment.</a:t>
            </a:r>
            <a:endParaRPr sz="12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sz="1200">
                <a:solidFill>
                  <a:srgbClr val="000000"/>
                </a:solidFill>
                <a:latin typeface="Times New Roman"/>
                <a:ea typeface="Times New Roman"/>
                <a:cs typeface="Times New Roman"/>
                <a:sym typeface="Times New Roman"/>
              </a:rPr>
              <a:t>Excluding that, PAT was about 138 million, about 11% overall.</a:t>
            </a:r>
            <a:endParaRPr sz="12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b="1" lang="en" sz="1200">
                <a:solidFill>
                  <a:srgbClr val="000000"/>
                </a:solidFill>
                <a:latin typeface="Times New Roman"/>
                <a:ea typeface="Times New Roman"/>
                <a:cs typeface="Times New Roman"/>
                <a:sym typeface="Times New Roman"/>
              </a:rPr>
              <a:t>Management thoughts and future projections:</a:t>
            </a:r>
            <a:endParaRPr b="1" sz="12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sz="1200">
                <a:solidFill>
                  <a:srgbClr val="000000"/>
                </a:solidFill>
                <a:latin typeface="Times New Roman"/>
                <a:ea typeface="Times New Roman"/>
                <a:cs typeface="Times New Roman"/>
                <a:sym typeface="Times New Roman"/>
              </a:rPr>
              <a:t>The Covid-19 pandemic has brought an unprecedented change in the business model for the IT industry. While the demand traction seen through the first three-quarters of FY19-20 has reversed in Q4, we expect that the focus on digital transformation, remote working, and network modernisation will recover in the medium term,” said C P Gurnani, chief.</a:t>
            </a:r>
            <a:endParaRPr sz="12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sz="1200">
                <a:solidFill>
                  <a:srgbClr val="000000"/>
                </a:solidFill>
                <a:latin typeface="Times New Roman"/>
                <a:ea typeface="Times New Roman"/>
                <a:cs typeface="Times New Roman"/>
                <a:sym typeface="Times New Roman"/>
              </a:rPr>
              <a:t>According to the management, it is seeing pockets of delays in discretionary spends. This can weigh on revenues in the near term. The retail and manufacturing areas will take a hit while banking and government will continue strong</a:t>
            </a:r>
            <a:endParaRPr sz="12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sz="1200">
                <a:solidFill>
                  <a:srgbClr val="000000"/>
                </a:solidFill>
                <a:latin typeface="Times New Roman"/>
                <a:ea typeface="Times New Roman"/>
                <a:cs typeface="Times New Roman"/>
                <a:sym typeface="Times New Roman"/>
              </a:rPr>
              <a:t>“As of date none of us has a definitive answer,"  C.P. Gurnani, managing director and chief executive of Tech Mahindra, on the margin trajectory. The improvement is contingent on duration of the covid-19 disruption and return of normalcy thereafter. </a:t>
            </a:r>
            <a:endParaRPr sz="12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b="1" sz="12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b="1" sz="1200">
              <a:solidFill>
                <a:srgbClr val="000000"/>
              </a:solidFill>
              <a:latin typeface="Times New Roman"/>
              <a:ea typeface="Times New Roman"/>
              <a:cs typeface="Times New Roman"/>
              <a:sym typeface="Times New Roman"/>
            </a:endParaRPr>
          </a:p>
          <a:p>
            <a:pPr indent="0" lvl="0" marL="0" rtl="0" algn="l">
              <a:spcBef>
                <a:spcPts val="0"/>
              </a:spcBef>
              <a:spcAft>
                <a:spcPts val="1600"/>
              </a:spcAft>
              <a:buNone/>
            </a:pPr>
            <a:r>
              <a:t/>
            </a:r>
            <a:endParaRPr sz="1200">
              <a:latin typeface="Times New Roman"/>
              <a:ea typeface="Times New Roman"/>
              <a:cs typeface="Times New Roman"/>
              <a:sym typeface="Times New Roman"/>
            </a:endParaRPr>
          </a:p>
        </p:txBody>
      </p:sp>
      <p:sp>
        <p:nvSpPr>
          <p:cNvPr id="192" name="Google Shape;192;p2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8" name="Google Shape;198;p30"/>
          <p:cNvPicPr preferRelativeResize="0"/>
          <p:nvPr/>
        </p:nvPicPr>
        <p:blipFill rotWithShape="1">
          <a:blip r:embed="rId3">
            <a:alphaModFix/>
          </a:blip>
          <a:srcRect b="11820" l="14503" r="14989" t="9108"/>
          <a:stretch/>
        </p:blipFill>
        <p:spPr>
          <a:xfrm>
            <a:off x="238125" y="369025"/>
            <a:ext cx="8401050" cy="4253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1"/>
          <p:cNvSpPr txBox="1"/>
          <p:nvPr>
            <p:ph type="title"/>
          </p:nvPr>
        </p:nvSpPr>
        <p:spPr>
          <a:xfrm>
            <a:off x="343275" y="3387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NIIT Tech</a:t>
            </a:r>
            <a:endParaRPr/>
          </a:p>
        </p:txBody>
      </p:sp>
      <p:sp>
        <p:nvSpPr>
          <p:cNvPr id="204" name="Google Shape;204;p31"/>
          <p:cNvSpPr txBox="1"/>
          <p:nvPr>
            <p:ph idx="1" type="body"/>
          </p:nvPr>
        </p:nvSpPr>
        <p:spPr>
          <a:xfrm>
            <a:off x="343275" y="1099875"/>
            <a:ext cx="50727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IT solutions company: focus on automation, DA, Cloud and Digital computing, and app development and management</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Revenue grew 13.8% over last year, EBITDA grew by 11.6% but margins contracted by 35 bps, yet still remained respectable at 17.2%</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$180M order intake giving a total business of $468M orders executable over next 12 months, up 20% from last year</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Growth in EMEA due to higher revenues from BFS, NITL and Whishworks, and decline in America due to lower revenue in TTH sector on QoQ basis</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TTH declined by 2.1% sequentially in Q4, BFS remained flat and insurance grew by 5.8%, owing to the effects of the Covid 19 crisis.</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Other segments expanded 8.7% QoQ to make 26.7% of total revenue</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NIIT signed 4 large deals in Q3 and 3 large deals in Q4, showing good promise</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In FY20, 90% of their clients were not new clients, showing client trust</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Debt remained 0, while cash reserves grew almost 3-fold, </a:t>
            </a:r>
            <a:r>
              <a:rPr lang="en" sz="1200">
                <a:latin typeface="Times New Roman"/>
                <a:ea typeface="Times New Roman"/>
                <a:cs typeface="Times New Roman"/>
                <a:sym typeface="Times New Roman"/>
              </a:rPr>
              <a:t>strengthening</a:t>
            </a:r>
            <a:r>
              <a:rPr lang="en" sz="1200">
                <a:latin typeface="Times New Roman"/>
                <a:ea typeface="Times New Roman"/>
                <a:cs typeface="Times New Roman"/>
                <a:sym typeface="Times New Roman"/>
              </a:rPr>
              <a:t> their economic moat</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Attrition rate fell to 11.75% due to selective hiring</a:t>
            </a:r>
            <a:endParaRPr sz="1200">
              <a:latin typeface="Times New Roman"/>
              <a:ea typeface="Times New Roman"/>
              <a:cs typeface="Times New Roman"/>
              <a:sym typeface="Times New Roman"/>
            </a:endParaRPr>
          </a:p>
        </p:txBody>
      </p:sp>
      <p:sp>
        <p:nvSpPr>
          <p:cNvPr id="205" name="Google Shape;205;p31"/>
          <p:cNvSpPr txBox="1"/>
          <p:nvPr>
            <p:ph idx="12" type="sldNum"/>
          </p:nvPr>
        </p:nvSpPr>
        <p:spPr>
          <a:xfrm>
            <a:off x="8521825" y="46284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6" name="Google Shape;206;p31"/>
          <p:cNvPicPr preferRelativeResize="0"/>
          <p:nvPr/>
        </p:nvPicPr>
        <p:blipFill rotWithShape="1">
          <a:blip r:embed="rId3">
            <a:alphaModFix/>
          </a:blip>
          <a:srcRect b="1739" l="0" r="0" t="0"/>
          <a:stretch/>
        </p:blipFill>
        <p:spPr>
          <a:xfrm>
            <a:off x="5299850" y="1117250"/>
            <a:ext cx="3691750" cy="32743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a:p>
            <a:pPr indent="0" lvl="0" marL="0" rtl="0" algn="l">
              <a:spcBef>
                <a:spcPts val="0"/>
              </a:spcBef>
              <a:spcAft>
                <a:spcPts val="0"/>
              </a:spcAft>
              <a:buNone/>
            </a:pPr>
            <a:r>
              <a:t/>
            </a:r>
            <a:endParaRPr/>
          </a:p>
        </p:txBody>
      </p:sp>
      <p:sp>
        <p:nvSpPr>
          <p:cNvPr id="71" name="Google Shape;71;p14"/>
          <p:cNvSpPr txBox="1"/>
          <p:nvPr>
            <p:ph idx="1" type="body"/>
          </p:nvPr>
        </p:nvSpPr>
        <p:spPr>
          <a:xfrm>
            <a:off x="311700" y="923050"/>
            <a:ext cx="8520600" cy="369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00"/>
                </a:solidFill>
                <a:latin typeface="Arial"/>
                <a:ea typeface="Arial"/>
                <a:cs typeface="Arial"/>
                <a:sym typeface="Arial"/>
              </a:rPr>
              <a:t>This presentation will consist of a brief introduction of the Macroeconomic Overview of the IT sector. A few significant details are mentioned, though the complete details were put up in the Mid-term report.</a:t>
            </a:r>
            <a:endParaRPr sz="1200">
              <a:solidFill>
                <a:srgbClr val="000000"/>
              </a:solidFill>
              <a:latin typeface="Arial"/>
              <a:ea typeface="Arial"/>
              <a:cs typeface="Arial"/>
              <a:sym typeface="Arial"/>
            </a:endParaRPr>
          </a:p>
          <a:p>
            <a:pPr indent="0" lvl="0" marL="0" rtl="0" algn="l">
              <a:spcBef>
                <a:spcPts val="1600"/>
              </a:spcBef>
              <a:spcAft>
                <a:spcPts val="0"/>
              </a:spcAft>
              <a:buNone/>
            </a:pPr>
            <a:r>
              <a:rPr lang="en" sz="1200">
                <a:solidFill>
                  <a:srgbClr val="000000"/>
                </a:solidFill>
                <a:latin typeface="Arial"/>
                <a:ea typeface="Arial"/>
                <a:cs typeface="Arial"/>
                <a:sym typeface="Arial"/>
              </a:rPr>
              <a:t>India’s IT industry contributed around 7.7 per cent to country’s GDP (Gross Domestic Product) and is expected to contribute 10 per cent to India’s GDP by 2025. Total number of employees grew to 1.02 million cumulatively for four Indian IT majors (including TCS, Infosys, Wipro, HCL Tech) as on December 31, 2019. Indian IT industry employed 205,000 new hires and had 884,000 digitally skilled talent in 2019. </a:t>
            </a:r>
            <a:endParaRPr sz="1200">
              <a:solidFill>
                <a:srgbClr val="000000"/>
              </a:solidFill>
              <a:latin typeface="Arial"/>
              <a:ea typeface="Arial"/>
              <a:cs typeface="Arial"/>
              <a:sym typeface="Arial"/>
            </a:endParaRPr>
          </a:p>
          <a:p>
            <a:pPr indent="0" lvl="0" marL="0" rtl="0" algn="l">
              <a:spcBef>
                <a:spcPts val="1600"/>
              </a:spcBef>
              <a:spcAft>
                <a:spcPts val="0"/>
              </a:spcAft>
              <a:buNone/>
            </a:pPr>
            <a:r>
              <a:rPr lang="en" sz="1200">
                <a:solidFill>
                  <a:srgbClr val="000000"/>
                </a:solidFill>
                <a:latin typeface="Arial"/>
                <a:ea typeface="Arial"/>
                <a:cs typeface="Arial"/>
                <a:sym typeface="Arial"/>
              </a:rPr>
              <a:t>IT companies in general, have performed very well in the past few years. IT companies are not very capital intensive; thus, their debts are usually quite low. Most IT companies provide services to sectors like the banking and financial sector, the travel and hospitality sector, the insurance sector etc. and many operate on a global level which gives them a good diversified market.</a:t>
            </a:r>
            <a:endParaRPr sz="1200">
              <a:solidFill>
                <a:srgbClr val="000000"/>
              </a:solidFill>
              <a:latin typeface="Arial"/>
              <a:ea typeface="Arial"/>
              <a:cs typeface="Arial"/>
              <a:sym typeface="Arial"/>
            </a:endParaRPr>
          </a:p>
          <a:p>
            <a:pPr indent="0" lvl="0" marL="0" rtl="0" algn="l">
              <a:spcBef>
                <a:spcPts val="1600"/>
              </a:spcBef>
              <a:spcAft>
                <a:spcPts val="1600"/>
              </a:spcAft>
              <a:buNone/>
            </a:pPr>
            <a:r>
              <a:rPr lang="en" sz="1200">
                <a:solidFill>
                  <a:srgbClr val="000000"/>
                </a:solidFill>
                <a:latin typeface="Arial"/>
                <a:ea typeface="Arial"/>
                <a:cs typeface="Arial"/>
                <a:sym typeface="Arial"/>
              </a:rPr>
              <a:t>The major topic of our discussion: the Covid-19 world crisis. Economies have taken a bad hit amidst this world pandemic, and sectors like the travel sector are struggling to survive. Yet, many companies have signed large deals even in the last quarter, which proves that the demand for IT hasn’t reduced as much. Their clients are more in need of automation and digitization than ever before.</a:t>
            </a:r>
            <a:endParaRPr sz="1200">
              <a:solidFill>
                <a:srgbClr val="000000"/>
              </a:solidFill>
              <a:latin typeface="Arial"/>
              <a:ea typeface="Arial"/>
              <a:cs typeface="Arial"/>
              <a:sym typeface="Arial"/>
            </a:endParaRPr>
          </a:p>
        </p:txBody>
      </p:sp>
      <p:sp>
        <p:nvSpPr>
          <p:cNvPr id="72" name="Google Shape;72;p1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2" name="Google Shape;212;p32"/>
          <p:cNvPicPr preferRelativeResize="0"/>
          <p:nvPr/>
        </p:nvPicPr>
        <p:blipFill>
          <a:blip r:embed="rId3">
            <a:alphaModFix/>
          </a:blip>
          <a:stretch>
            <a:fillRect/>
          </a:stretch>
        </p:blipFill>
        <p:spPr>
          <a:xfrm>
            <a:off x="127000" y="610925"/>
            <a:ext cx="3963700" cy="2171350"/>
          </a:xfrm>
          <a:prstGeom prst="rect">
            <a:avLst/>
          </a:prstGeom>
          <a:noFill/>
          <a:ln>
            <a:noFill/>
          </a:ln>
        </p:spPr>
      </p:pic>
      <p:pic>
        <p:nvPicPr>
          <p:cNvPr id="213" name="Google Shape;213;p32"/>
          <p:cNvPicPr preferRelativeResize="0"/>
          <p:nvPr/>
        </p:nvPicPr>
        <p:blipFill>
          <a:blip r:embed="rId4">
            <a:alphaModFix/>
          </a:blip>
          <a:stretch>
            <a:fillRect/>
          </a:stretch>
        </p:blipFill>
        <p:spPr>
          <a:xfrm>
            <a:off x="4253600" y="896325"/>
            <a:ext cx="4543425" cy="1885950"/>
          </a:xfrm>
          <a:prstGeom prst="rect">
            <a:avLst/>
          </a:prstGeom>
          <a:noFill/>
          <a:ln>
            <a:noFill/>
          </a:ln>
        </p:spPr>
      </p:pic>
      <p:sp>
        <p:nvSpPr>
          <p:cNvPr id="214" name="Google Shape;214;p32"/>
          <p:cNvSpPr txBox="1"/>
          <p:nvPr/>
        </p:nvSpPr>
        <p:spPr>
          <a:xfrm>
            <a:off x="5847300" y="689025"/>
            <a:ext cx="1798800" cy="2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Lato"/>
                <a:ea typeface="Lato"/>
                <a:cs typeface="Lato"/>
                <a:sym typeface="Lato"/>
              </a:rPr>
              <a:t>Top Client Mix</a:t>
            </a:r>
            <a:endParaRPr b="1" sz="1000">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0" name="Google Shape;220;p33"/>
          <p:cNvPicPr preferRelativeResize="0"/>
          <p:nvPr/>
        </p:nvPicPr>
        <p:blipFill>
          <a:blip r:embed="rId3">
            <a:alphaModFix/>
          </a:blip>
          <a:stretch>
            <a:fillRect/>
          </a:stretch>
        </p:blipFill>
        <p:spPr>
          <a:xfrm>
            <a:off x="415375" y="1041250"/>
            <a:ext cx="2981125" cy="2518850"/>
          </a:xfrm>
          <a:prstGeom prst="rect">
            <a:avLst/>
          </a:prstGeom>
          <a:noFill/>
          <a:ln>
            <a:noFill/>
          </a:ln>
        </p:spPr>
      </p:pic>
      <p:pic>
        <p:nvPicPr>
          <p:cNvPr id="221" name="Google Shape;221;p33"/>
          <p:cNvPicPr preferRelativeResize="0"/>
          <p:nvPr/>
        </p:nvPicPr>
        <p:blipFill>
          <a:blip r:embed="rId4">
            <a:alphaModFix/>
          </a:blip>
          <a:stretch>
            <a:fillRect/>
          </a:stretch>
        </p:blipFill>
        <p:spPr>
          <a:xfrm>
            <a:off x="3396500" y="982600"/>
            <a:ext cx="5599299" cy="3398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4"/>
          <p:cNvSpPr txBox="1"/>
          <p:nvPr>
            <p:ph type="title"/>
          </p:nvPr>
        </p:nvSpPr>
        <p:spPr>
          <a:xfrm>
            <a:off x="311700" y="403325"/>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HCL Technologies</a:t>
            </a:r>
            <a:endParaRPr/>
          </a:p>
        </p:txBody>
      </p:sp>
      <p:sp>
        <p:nvSpPr>
          <p:cNvPr id="227" name="Google Shape;227;p34"/>
          <p:cNvSpPr txBox="1"/>
          <p:nvPr>
            <p:ph idx="1" type="body"/>
          </p:nvPr>
        </p:nvSpPr>
        <p:spPr>
          <a:xfrm>
            <a:off x="311700" y="1152475"/>
            <a:ext cx="47556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HCL Technologies posted better-than-expected financial results for the quarter ended March 2020.</a:t>
            </a:r>
            <a:endParaRPr sz="1200"/>
          </a:p>
          <a:p>
            <a:pPr indent="-304800" lvl="0" marL="457200" rtl="0" algn="l">
              <a:spcBef>
                <a:spcPts val="0"/>
              </a:spcBef>
              <a:spcAft>
                <a:spcPts val="0"/>
              </a:spcAft>
              <a:buSzPts val="1200"/>
              <a:buChar char="●"/>
            </a:pPr>
            <a:r>
              <a:rPr lang="en" sz="1200"/>
              <a:t>The IT firm reported a 22.80 per cent year-on-year (YoY) and a 3.80 per cent quarter-on-quarter (QoQ) growth in net profit at Rs 3,154 crore. </a:t>
            </a:r>
            <a:endParaRPr sz="1200"/>
          </a:p>
          <a:p>
            <a:pPr indent="-304800" lvl="0" marL="457200" rtl="0" algn="l">
              <a:spcBef>
                <a:spcPts val="0"/>
              </a:spcBef>
              <a:spcAft>
                <a:spcPts val="0"/>
              </a:spcAft>
              <a:buSzPts val="1200"/>
              <a:buChar char="●"/>
            </a:pPr>
            <a:r>
              <a:rPr lang="en" sz="1200"/>
              <a:t>Revenue of the company increased 16.30 per cent YoY and 2.50 per cent QoQ to Rs 18,590 in Q4FY20.</a:t>
            </a:r>
            <a:endParaRPr sz="1200"/>
          </a:p>
          <a:p>
            <a:pPr indent="-304800" lvl="0" marL="457200" rtl="0" algn="l">
              <a:spcBef>
                <a:spcPts val="0"/>
              </a:spcBef>
              <a:spcAft>
                <a:spcPts val="0"/>
              </a:spcAft>
              <a:buSzPts val="1200"/>
              <a:buChar char="●"/>
            </a:pPr>
            <a:r>
              <a:rPr lang="en" sz="1200"/>
              <a:t>89 new clients in Q4- HCL’s total clients stood at 1,411 at the end of March quarter. The company added 91 new clients – of which two are in $20 million-plus bracket. However, it lost two clients in the $50 million-plus bracket.</a:t>
            </a:r>
            <a:endParaRPr sz="1200"/>
          </a:p>
          <a:p>
            <a:pPr indent="-304800" lvl="0" marL="457200" rtl="0" algn="l">
              <a:spcBef>
                <a:spcPts val="0"/>
              </a:spcBef>
              <a:spcAft>
                <a:spcPts val="0"/>
              </a:spcAft>
              <a:buSzPts val="1200"/>
              <a:buChar char="●"/>
            </a:pPr>
            <a:r>
              <a:rPr lang="en" sz="1200"/>
              <a:t>The company also signed 14 transformational deals during the quarter.</a:t>
            </a:r>
            <a:endParaRPr sz="1200"/>
          </a:p>
          <a:p>
            <a:pPr indent="-304800" lvl="0" marL="457200" rtl="0" algn="l">
              <a:spcBef>
                <a:spcPts val="0"/>
              </a:spcBef>
              <a:spcAft>
                <a:spcPts val="0"/>
              </a:spcAft>
              <a:buSzPts val="1200"/>
              <a:buChar char="●"/>
            </a:pPr>
            <a:r>
              <a:rPr lang="en" sz="1200"/>
              <a:t>Company has refrained from giving a forecast for the upcoming quarters.</a:t>
            </a:r>
            <a:endParaRPr sz="1200"/>
          </a:p>
          <a:p>
            <a:pPr indent="0" lvl="0" marL="457200" rtl="0" algn="l">
              <a:spcBef>
                <a:spcPts val="1600"/>
              </a:spcBef>
              <a:spcAft>
                <a:spcPts val="1600"/>
              </a:spcAft>
              <a:buNone/>
            </a:pPr>
            <a:r>
              <a:t/>
            </a:r>
            <a:endParaRPr sz="1200"/>
          </a:p>
        </p:txBody>
      </p:sp>
      <p:sp>
        <p:nvSpPr>
          <p:cNvPr id="228" name="Google Shape;228;p3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229" name="Google Shape;229;p34"/>
          <p:cNvGraphicFramePr/>
          <p:nvPr/>
        </p:nvGraphicFramePr>
        <p:xfrm>
          <a:off x="5133100" y="819750"/>
          <a:ext cx="3000000" cy="3000000"/>
        </p:xfrm>
        <a:graphic>
          <a:graphicData uri="http://schemas.openxmlformats.org/drawingml/2006/table">
            <a:tbl>
              <a:tblPr>
                <a:noFill/>
                <a:tableStyleId>{3CD7D09B-119C-4491-89D5-972EE2D207F9}</a:tableStyleId>
              </a:tblPr>
              <a:tblGrid>
                <a:gridCol w="1110575"/>
                <a:gridCol w="1493325"/>
                <a:gridCol w="1301950"/>
              </a:tblGrid>
              <a:tr h="367900">
                <a:tc>
                  <a:txBody>
                    <a:bodyPr/>
                    <a:lstStyle/>
                    <a:p>
                      <a:pPr indent="0" lvl="0" marL="0" rtl="0" algn="l">
                        <a:spcBef>
                          <a:spcPts val="0"/>
                        </a:spcBef>
                        <a:spcAft>
                          <a:spcPts val="0"/>
                        </a:spcAft>
                        <a:buNone/>
                      </a:pPr>
                      <a:r>
                        <a:rPr lang="en"/>
                        <a:t>Quarter</a:t>
                      </a:r>
                      <a:endParaRPr/>
                    </a:p>
                  </a:txBody>
                  <a:tcPr marT="91425" marB="91425" marR="91425" marL="91425"/>
                </a:tc>
                <a:tc>
                  <a:txBody>
                    <a:bodyPr/>
                    <a:lstStyle/>
                    <a:p>
                      <a:pPr indent="0" lvl="0" marL="0" rtl="0" algn="l">
                        <a:spcBef>
                          <a:spcPts val="0"/>
                        </a:spcBef>
                        <a:spcAft>
                          <a:spcPts val="0"/>
                        </a:spcAft>
                        <a:buNone/>
                      </a:pPr>
                      <a:r>
                        <a:rPr lang="en"/>
                        <a:t>Revenue</a:t>
                      </a:r>
                      <a:endParaRPr/>
                    </a:p>
                  </a:txBody>
                  <a:tcPr marT="91425" marB="91425" marR="91425" marL="91425"/>
                </a:tc>
                <a:tc>
                  <a:txBody>
                    <a:bodyPr/>
                    <a:lstStyle/>
                    <a:p>
                      <a:pPr indent="0" lvl="0" marL="0" rtl="0" algn="l">
                        <a:spcBef>
                          <a:spcPts val="0"/>
                        </a:spcBef>
                        <a:spcAft>
                          <a:spcPts val="0"/>
                        </a:spcAft>
                        <a:buNone/>
                      </a:pPr>
                      <a:r>
                        <a:rPr lang="en"/>
                        <a:t>Net Income</a:t>
                      </a:r>
                      <a:endParaRPr/>
                    </a:p>
                  </a:txBody>
                  <a:tcPr marT="91425" marB="91425" marR="91425" marL="91425"/>
                </a:tc>
              </a:tr>
              <a:tr h="582225">
                <a:tc>
                  <a:txBody>
                    <a:bodyPr/>
                    <a:lstStyle/>
                    <a:p>
                      <a:pPr indent="0" lvl="0" marL="0" rtl="0" algn="l">
                        <a:spcBef>
                          <a:spcPts val="0"/>
                        </a:spcBef>
                        <a:spcAft>
                          <a:spcPts val="0"/>
                        </a:spcAft>
                        <a:buNone/>
                      </a:pPr>
                      <a:r>
                        <a:rPr lang="en"/>
                        <a:t>Q3 2019</a:t>
                      </a:r>
                      <a:endParaRPr/>
                    </a:p>
                  </a:txBody>
                  <a:tcPr marT="91425" marB="91425" marR="91425" marL="91425"/>
                </a:tc>
                <a:tc>
                  <a:txBody>
                    <a:bodyPr/>
                    <a:lstStyle/>
                    <a:p>
                      <a:pPr indent="0" lvl="0" marL="0" rtl="0" algn="r">
                        <a:lnSpc>
                          <a:spcPct val="115000"/>
                        </a:lnSpc>
                        <a:spcBef>
                          <a:spcPts val="0"/>
                        </a:spcBef>
                        <a:spcAft>
                          <a:spcPts val="0"/>
                        </a:spcAft>
                        <a:buNone/>
                      </a:pPr>
                      <a:r>
                        <a:rPr b="1" lang="en" sz="1100"/>
                        <a:t>1,58,691.273207</a:t>
                      </a:r>
                      <a:endParaRPr sz="1600"/>
                    </a:p>
                  </a:txBody>
                  <a:tcPr marT="91425" marB="91425" marR="91425" marL="91425"/>
                </a:tc>
                <a:tc>
                  <a:txBody>
                    <a:bodyPr/>
                    <a:lstStyle/>
                    <a:p>
                      <a:pPr indent="0" lvl="0" marL="0" rtl="0" algn="r">
                        <a:lnSpc>
                          <a:spcPct val="115000"/>
                        </a:lnSpc>
                        <a:spcBef>
                          <a:spcPts val="0"/>
                        </a:spcBef>
                        <a:spcAft>
                          <a:spcPts val="0"/>
                        </a:spcAft>
                        <a:buNone/>
                      </a:pPr>
                      <a:r>
                        <a:rPr b="1" lang="en" sz="1100"/>
                        <a:t>26,238.302724</a:t>
                      </a:r>
                      <a:endParaRPr b="1" sz="1100"/>
                    </a:p>
                    <a:p>
                      <a:pPr indent="0" lvl="0" marL="0" rtl="0" algn="l">
                        <a:spcBef>
                          <a:spcPts val="0"/>
                        </a:spcBef>
                        <a:spcAft>
                          <a:spcPts val="0"/>
                        </a:spcAft>
                        <a:buNone/>
                      </a:pPr>
                      <a:r>
                        <a:t/>
                      </a:r>
                      <a:endParaRPr sz="1600"/>
                    </a:p>
                  </a:txBody>
                  <a:tcPr marT="91425" marB="91425" marR="91425" marL="91425"/>
                </a:tc>
              </a:tr>
              <a:tr h="582225">
                <a:tc>
                  <a:txBody>
                    <a:bodyPr/>
                    <a:lstStyle/>
                    <a:p>
                      <a:pPr indent="0" lvl="0" marL="0" rtl="0" algn="l">
                        <a:spcBef>
                          <a:spcPts val="0"/>
                        </a:spcBef>
                        <a:spcAft>
                          <a:spcPts val="0"/>
                        </a:spcAft>
                        <a:buNone/>
                      </a:pPr>
                      <a:r>
                        <a:rPr lang="en"/>
                        <a:t>Q4 2019</a:t>
                      </a:r>
                      <a:endParaRPr/>
                    </a:p>
                  </a:txBody>
                  <a:tcPr marT="91425" marB="91425" marR="91425" marL="91425"/>
                </a:tc>
                <a:tc>
                  <a:txBody>
                    <a:bodyPr/>
                    <a:lstStyle/>
                    <a:p>
                      <a:pPr indent="0" lvl="0" marL="0" rtl="0" algn="r">
                        <a:lnSpc>
                          <a:spcPct val="115000"/>
                        </a:lnSpc>
                        <a:spcBef>
                          <a:spcPts val="0"/>
                        </a:spcBef>
                        <a:spcAft>
                          <a:spcPts val="0"/>
                        </a:spcAft>
                        <a:buNone/>
                      </a:pPr>
                      <a:r>
                        <a:rPr b="1" lang="en" sz="1100"/>
                        <a:t>1,60,500.549507</a:t>
                      </a:r>
                      <a:endParaRPr sz="1600"/>
                    </a:p>
                  </a:txBody>
                  <a:tcPr marT="91425" marB="91425" marR="91425" marL="91425"/>
                </a:tc>
                <a:tc>
                  <a:txBody>
                    <a:bodyPr/>
                    <a:lstStyle/>
                    <a:p>
                      <a:pPr indent="0" lvl="0" marL="0" rtl="0" algn="r">
                        <a:lnSpc>
                          <a:spcPct val="115000"/>
                        </a:lnSpc>
                        <a:spcBef>
                          <a:spcPts val="0"/>
                        </a:spcBef>
                        <a:spcAft>
                          <a:spcPts val="0"/>
                        </a:spcAft>
                        <a:buNone/>
                      </a:pPr>
                      <a:r>
                        <a:rPr b="1" lang="en" sz="1100"/>
                        <a:t>25,669.659402</a:t>
                      </a:r>
                      <a:endParaRPr b="1" sz="1100"/>
                    </a:p>
                    <a:p>
                      <a:pPr indent="0" lvl="0" marL="0" rtl="0" algn="l">
                        <a:spcBef>
                          <a:spcPts val="0"/>
                        </a:spcBef>
                        <a:spcAft>
                          <a:spcPts val="0"/>
                        </a:spcAft>
                        <a:buNone/>
                      </a:pPr>
                      <a:r>
                        <a:t/>
                      </a:r>
                      <a:endParaRPr sz="1600"/>
                    </a:p>
                  </a:txBody>
                  <a:tcPr marT="91425" marB="91425" marR="91425" marL="91425"/>
                </a:tc>
              </a:tr>
              <a:tr h="582225">
                <a:tc>
                  <a:txBody>
                    <a:bodyPr/>
                    <a:lstStyle/>
                    <a:p>
                      <a:pPr indent="0" lvl="0" marL="0" rtl="0" algn="l">
                        <a:spcBef>
                          <a:spcPts val="0"/>
                        </a:spcBef>
                        <a:spcAft>
                          <a:spcPts val="0"/>
                        </a:spcAft>
                        <a:buNone/>
                      </a:pPr>
                      <a:r>
                        <a:rPr lang="en"/>
                        <a:t>Q1 2020</a:t>
                      </a:r>
                      <a:endParaRPr/>
                    </a:p>
                  </a:txBody>
                  <a:tcPr marT="91425" marB="91425" marR="91425" marL="91425"/>
                </a:tc>
                <a:tc>
                  <a:txBody>
                    <a:bodyPr/>
                    <a:lstStyle/>
                    <a:p>
                      <a:pPr indent="0" lvl="0" marL="0" rtl="0" algn="r">
                        <a:lnSpc>
                          <a:spcPct val="115000"/>
                        </a:lnSpc>
                        <a:spcBef>
                          <a:spcPts val="0"/>
                        </a:spcBef>
                        <a:spcAft>
                          <a:spcPts val="0"/>
                        </a:spcAft>
                        <a:buNone/>
                      </a:pPr>
                      <a:r>
                        <a:rPr b="1" lang="en" sz="1100"/>
                        <a:t>1,64,367.925042</a:t>
                      </a:r>
                      <a:endParaRPr b="1" sz="1100"/>
                    </a:p>
                    <a:p>
                      <a:pPr indent="0" lvl="0" marL="0" rtl="0" algn="l">
                        <a:spcBef>
                          <a:spcPts val="0"/>
                        </a:spcBef>
                        <a:spcAft>
                          <a:spcPts val="0"/>
                        </a:spcAft>
                        <a:buNone/>
                      </a:pPr>
                      <a:r>
                        <a:t/>
                      </a:r>
                      <a:endParaRPr sz="1600"/>
                    </a:p>
                  </a:txBody>
                  <a:tcPr marT="91425" marB="91425" marR="91425" marL="91425"/>
                </a:tc>
                <a:tc>
                  <a:txBody>
                    <a:bodyPr/>
                    <a:lstStyle/>
                    <a:p>
                      <a:pPr indent="0" lvl="0" marL="0" rtl="0" algn="r">
                        <a:lnSpc>
                          <a:spcPct val="115000"/>
                        </a:lnSpc>
                        <a:spcBef>
                          <a:spcPts val="0"/>
                        </a:spcBef>
                        <a:spcAft>
                          <a:spcPts val="0"/>
                        </a:spcAft>
                        <a:buNone/>
                      </a:pPr>
                      <a:r>
                        <a:rPr b="1" lang="en" sz="1100"/>
                        <a:t>22,232.368267</a:t>
                      </a:r>
                      <a:endParaRPr b="1" sz="1100"/>
                    </a:p>
                    <a:p>
                      <a:pPr indent="0" lvl="0" marL="0" rtl="0" algn="l">
                        <a:spcBef>
                          <a:spcPts val="0"/>
                        </a:spcBef>
                        <a:spcAft>
                          <a:spcPts val="0"/>
                        </a:spcAft>
                        <a:buNone/>
                      </a:pPr>
                      <a:r>
                        <a:t/>
                      </a:r>
                      <a:endParaRPr sz="1600"/>
                    </a:p>
                  </a:txBody>
                  <a:tcPr marT="91425" marB="91425" marR="91425" marL="91425"/>
                </a:tc>
              </a:tr>
              <a:tr h="582225">
                <a:tc>
                  <a:txBody>
                    <a:bodyPr/>
                    <a:lstStyle/>
                    <a:p>
                      <a:pPr indent="0" lvl="0" marL="0" rtl="0" algn="l">
                        <a:spcBef>
                          <a:spcPts val="0"/>
                        </a:spcBef>
                        <a:spcAft>
                          <a:spcPts val="0"/>
                        </a:spcAft>
                        <a:buNone/>
                      </a:pPr>
                      <a:r>
                        <a:rPr lang="en"/>
                        <a:t>Q2 2020</a:t>
                      </a:r>
                      <a:endParaRPr/>
                    </a:p>
                  </a:txBody>
                  <a:tcPr marT="91425" marB="91425" marR="91425" marL="91425"/>
                </a:tc>
                <a:tc>
                  <a:txBody>
                    <a:bodyPr/>
                    <a:lstStyle/>
                    <a:p>
                      <a:pPr indent="0" lvl="0" marL="0" rtl="0" algn="r">
                        <a:lnSpc>
                          <a:spcPct val="115000"/>
                        </a:lnSpc>
                        <a:spcBef>
                          <a:spcPts val="0"/>
                        </a:spcBef>
                        <a:spcAft>
                          <a:spcPts val="0"/>
                        </a:spcAft>
                        <a:buNone/>
                      </a:pPr>
                      <a:r>
                        <a:rPr b="1" lang="en" sz="1100"/>
                        <a:t>1,74,967.076401</a:t>
                      </a:r>
                      <a:endParaRPr b="1" sz="1100"/>
                    </a:p>
                    <a:p>
                      <a:pPr indent="0" lvl="0" marL="0" rtl="0" algn="l">
                        <a:spcBef>
                          <a:spcPts val="0"/>
                        </a:spcBef>
                        <a:spcAft>
                          <a:spcPts val="0"/>
                        </a:spcAft>
                        <a:buNone/>
                      </a:pPr>
                      <a:r>
                        <a:t/>
                      </a:r>
                      <a:endParaRPr sz="1600"/>
                    </a:p>
                  </a:txBody>
                  <a:tcPr marT="91425" marB="91425" marR="91425" marL="91425"/>
                </a:tc>
                <a:tc>
                  <a:txBody>
                    <a:bodyPr/>
                    <a:lstStyle/>
                    <a:p>
                      <a:pPr indent="0" lvl="0" marL="0" rtl="0" algn="r">
                        <a:lnSpc>
                          <a:spcPct val="115000"/>
                        </a:lnSpc>
                        <a:spcBef>
                          <a:spcPts val="0"/>
                        </a:spcBef>
                        <a:spcAft>
                          <a:spcPts val="0"/>
                        </a:spcAft>
                        <a:buNone/>
                      </a:pPr>
                      <a:r>
                        <a:rPr b="1" lang="en" sz="1100"/>
                        <a:t>26,481.579555</a:t>
                      </a:r>
                      <a:endParaRPr b="1" sz="1100"/>
                    </a:p>
                    <a:p>
                      <a:pPr indent="0" lvl="0" marL="0" rtl="0" algn="l">
                        <a:spcBef>
                          <a:spcPts val="0"/>
                        </a:spcBef>
                        <a:spcAft>
                          <a:spcPts val="0"/>
                        </a:spcAft>
                        <a:buNone/>
                      </a:pPr>
                      <a:r>
                        <a:t/>
                      </a:r>
                      <a:endParaRPr sz="1600"/>
                    </a:p>
                  </a:txBody>
                  <a:tcPr marT="91425" marB="91425" marR="91425" marL="91425"/>
                </a:tc>
              </a:tr>
              <a:tr h="582225">
                <a:tc>
                  <a:txBody>
                    <a:bodyPr/>
                    <a:lstStyle/>
                    <a:p>
                      <a:pPr indent="0" lvl="0" marL="0" rtl="0" algn="l">
                        <a:spcBef>
                          <a:spcPts val="0"/>
                        </a:spcBef>
                        <a:spcAft>
                          <a:spcPts val="0"/>
                        </a:spcAft>
                        <a:buNone/>
                      </a:pPr>
                      <a:r>
                        <a:rPr lang="en"/>
                        <a:t>Q3 2020</a:t>
                      </a:r>
                      <a:endParaRPr/>
                    </a:p>
                  </a:txBody>
                  <a:tcPr marT="91425" marB="91425" marR="91425" marL="91425"/>
                </a:tc>
                <a:tc>
                  <a:txBody>
                    <a:bodyPr/>
                    <a:lstStyle/>
                    <a:p>
                      <a:pPr indent="0" lvl="0" marL="0" rtl="0" algn="r">
                        <a:lnSpc>
                          <a:spcPct val="115000"/>
                        </a:lnSpc>
                        <a:spcBef>
                          <a:spcPts val="0"/>
                        </a:spcBef>
                        <a:spcAft>
                          <a:spcPts val="0"/>
                        </a:spcAft>
                        <a:buNone/>
                      </a:pPr>
                      <a:r>
                        <a:rPr b="1" lang="en" sz="1100"/>
                        <a:t>1,81,139.129854</a:t>
                      </a:r>
                      <a:endParaRPr b="1" sz="1100"/>
                    </a:p>
                    <a:p>
                      <a:pPr indent="0" lvl="0" marL="0" rtl="0" algn="l">
                        <a:spcBef>
                          <a:spcPts val="0"/>
                        </a:spcBef>
                        <a:spcAft>
                          <a:spcPts val="0"/>
                        </a:spcAft>
                        <a:buNone/>
                      </a:pPr>
                      <a:r>
                        <a:t/>
                      </a:r>
                      <a:endParaRPr sz="1600"/>
                    </a:p>
                  </a:txBody>
                  <a:tcPr marT="91425" marB="91425" marR="91425" marL="91425"/>
                </a:tc>
                <a:tc>
                  <a:txBody>
                    <a:bodyPr/>
                    <a:lstStyle/>
                    <a:p>
                      <a:pPr indent="0" lvl="0" marL="0" rtl="0" algn="r">
                        <a:lnSpc>
                          <a:spcPct val="115000"/>
                        </a:lnSpc>
                        <a:spcBef>
                          <a:spcPts val="0"/>
                        </a:spcBef>
                        <a:spcAft>
                          <a:spcPts val="0"/>
                        </a:spcAft>
                        <a:buNone/>
                      </a:pPr>
                      <a:r>
                        <a:rPr b="1" lang="en" sz="1100"/>
                        <a:t>30,375.025117</a:t>
                      </a:r>
                      <a:endParaRPr b="1" sz="1100"/>
                    </a:p>
                    <a:p>
                      <a:pPr indent="0" lvl="0" marL="0" rtl="0" algn="l">
                        <a:spcBef>
                          <a:spcPts val="0"/>
                        </a:spcBef>
                        <a:spcAft>
                          <a:spcPts val="0"/>
                        </a:spcAft>
                        <a:buNone/>
                      </a:pPr>
                      <a:r>
                        <a:t/>
                      </a:r>
                      <a:endParaRPr sz="1600"/>
                    </a:p>
                  </a:txBody>
                  <a:tcPr marT="91425" marB="91425" marR="91425" marL="91425"/>
                </a:tc>
              </a:tr>
              <a:tr h="582225">
                <a:tc>
                  <a:txBody>
                    <a:bodyPr/>
                    <a:lstStyle/>
                    <a:p>
                      <a:pPr indent="0" lvl="0" marL="0" rtl="0" algn="l">
                        <a:spcBef>
                          <a:spcPts val="0"/>
                        </a:spcBef>
                        <a:spcAft>
                          <a:spcPts val="0"/>
                        </a:spcAft>
                        <a:buNone/>
                      </a:pPr>
                      <a:r>
                        <a:rPr lang="en"/>
                        <a:t>Q4 2020</a:t>
                      </a:r>
                      <a:endParaRPr/>
                    </a:p>
                  </a:txBody>
                  <a:tcPr marT="91425" marB="91425" marR="91425" marL="91425"/>
                </a:tc>
                <a:tc>
                  <a:txBody>
                    <a:bodyPr/>
                    <a:lstStyle/>
                    <a:p>
                      <a:pPr indent="0" lvl="0" marL="0" rtl="0" algn="r">
                        <a:lnSpc>
                          <a:spcPct val="115000"/>
                        </a:lnSpc>
                        <a:spcBef>
                          <a:spcPts val="0"/>
                        </a:spcBef>
                        <a:spcAft>
                          <a:spcPts val="0"/>
                        </a:spcAft>
                        <a:buNone/>
                      </a:pPr>
                      <a:r>
                        <a:rPr b="1" lang="en" sz="1100"/>
                        <a:t>1,84,334.956763</a:t>
                      </a:r>
                      <a:endParaRPr sz="1600"/>
                    </a:p>
                  </a:txBody>
                  <a:tcPr marT="91425" marB="91425" marR="91425" marL="91425"/>
                </a:tc>
                <a:tc>
                  <a:txBody>
                    <a:bodyPr/>
                    <a:lstStyle/>
                    <a:p>
                      <a:pPr indent="0" lvl="0" marL="0" rtl="0" algn="r">
                        <a:lnSpc>
                          <a:spcPct val="115000"/>
                        </a:lnSpc>
                        <a:spcBef>
                          <a:spcPts val="0"/>
                        </a:spcBef>
                        <a:spcAft>
                          <a:spcPts val="0"/>
                        </a:spcAft>
                        <a:buNone/>
                      </a:pPr>
                      <a:r>
                        <a:rPr b="1" lang="en" sz="1100"/>
                        <a:t>31,266.061315</a:t>
                      </a:r>
                      <a:endParaRPr b="1" sz="1100"/>
                    </a:p>
                    <a:p>
                      <a:pPr indent="0" lvl="0" marL="0" rtl="0" algn="l">
                        <a:spcBef>
                          <a:spcPts val="0"/>
                        </a:spcBef>
                        <a:spcAft>
                          <a:spcPts val="0"/>
                        </a:spcAft>
                        <a:buNone/>
                      </a:pPr>
                      <a:r>
                        <a:t/>
                      </a:r>
                      <a:endParaRPr sz="1600"/>
                    </a:p>
                  </a:txBody>
                  <a:tcPr marT="91425" marB="91425" marR="91425" marL="91425"/>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5"/>
          <p:cNvSpPr txBox="1"/>
          <p:nvPr>
            <p:ph idx="1" type="body"/>
          </p:nvPr>
        </p:nvSpPr>
        <p:spPr>
          <a:xfrm>
            <a:off x="263850" y="863550"/>
            <a:ext cx="50250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A strong demand in weak verticals and weaker demand in stronger verticals has made the result of current quarter quite uncertain.</a:t>
            </a:r>
            <a:endParaRPr sz="1200"/>
          </a:p>
          <a:p>
            <a:pPr indent="-304800" lvl="0" marL="457200" rtl="0" algn="l">
              <a:spcBef>
                <a:spcPts val="0"/>
              </a:spcBef>
              <a:spcAft>
                <a:spcPts val="0"/>
              </a:spcAft>
              <a:buSzPts val="1200"/>
              <a:buChar char="●"/>
            </a:pPr>
            <a:r>
              <a:rPr lang="en" sz="1200"/>
              <a:t>Technology and services, one of the stronger verticals of the company, has shown a slight decline of 3 percent.</a:t>
            </a:r>
            <a:endParaRPr sz="1200"/>
          </a:p>
          <a:p>
            <a:pPr indent="-304800" lvl="0" marL="457200" rtl="0" algn="l">
              <a:spcBef>
                <a:spcPts val="0"/>
              </a:spcBef>
              <a:spcAft>
                <a:spcPts val="0"/>
              </a:spcAft>
              <a:buSzPts val="1200"/>
              <a:buChar char="●"/>
            </a:pPr>
            <a:r>
              <a:rPr lang="en" sz="1200"/>
              <a:t>Public services, a weaker vertical, has shown above average growth in Q4 2020.</a:t>
            </a:r>
            <a:endParaRPr sz="1200"/>
          </a:p>
          <a:p>
            <a:pPr indent="-304800" lvl="0" marL="457200" rtl="0" algn="l">
              <a:spcBef>
                <a:spcPts val="0"/>
              </a:spcBef>
              <a:spcAft>
                <a:spcPts val="0"/>
              </a:spcAft>
              <a:buSzPts val="1200"/>
              <a:buChar char="●"/>
            </a:pPr>
            <a:r>
              <a:rPr lang="en" sz="1200"/>
              <a:t>Manufacturing is currently stressed due to demand side constraints and may adversely impact the current quarter revenue.</a:t>
            </a:r>
            <a:endParaRPr sz="1200"/>
          </a:p>
          <a:p>
            <a:pPr indent="-304800" lvl="0" marL="457200" rtl="0" algn="l">
              <a:spcBef>
                <a:spcPts val="0"/>
              </a:spcBef>
              <a:spcAft>
                <a:spcPts val="0"/>
              </a:spcAft>
              <a:buSzPts val="1200"/>
              <a:buChar char="●"/>
            </a:pPr>
            <a:r>
              <a:rPr lang="en" sz="1200"/>
              <a:t>Company has signed 14 major dealings in strong sectors - Telecom, Manufacturing, Tech and Services, Retail and CPG and Financial Services in Q4 2020.</a:t>
            </a:r>
            <a:endParaRPr sz="1200"/>
          </a:p>
          <a:p>
            <a:pPr indent="-304800" lvl="0" marL="457200" rtl="0" algn="l">
              <a:spcBef>
                <a:spcPts val="0"/>
              </a:spcBef>
              <a:spcAft>
                <a:spcPts val="0"/>
              </a:spcAft>
              <a:buSzPts val="1200"/>
              <a:buChar char="●"/>
            </a:pPr>
            <a:r>
              <a:rPr lang="en" sz="1200"/>
              <a:t>The above signed deals may convert in H2 of the year. </a:t>
            </a:r>
            <a:endParaRPr sz="1200"/>
          </a:p>
        </p:txBody>
      </p:sp>
      <p:sp>
        <p:nvSpPr>
          <p:cNvPr id="235" name="Google Shape;235;p3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6" name="Google Shape;236;p35" title="Points scored"/>
          <p:cNvPicPr preferRelativeResize="0"/>
          <p:nvPr/>
        </p:nvPicPr>
        <p:blipFill rotWithShape="1">
          <a:blip r:embed="rId3">
            <a:alphaModFix/>
          </a:blip>
          <a:srcRect b="0" l="0" r="0" t="0"/>
          <a:stretch/>
        </p:blipFill>
        <p:spPr>
          <a:xfrm>
            <a:off x="5480225" y="1141100"/>
            <a:ext cx="3487401" cy="2391075"/>
          </a:xfrm>
          <a:prstGeom prst="rect">
            <a:avLst/>
          </a:prstGeom>
          <a:noFill/>
          <a:ln>
            <a:noFill/>
          </a:ln>
        </p:spPr>
      </p:pic>
      <p:sp>
        <p:nvSpPr>
          <p:cNvPr id="237" name="Google Shape;237;p35"/>
          <p:cNvSpPr txBox="1"/>
          <p:nvPr/>
        </p:nvSpPr>
        <p:spPr>
          <a:xfrm>
            <a:off x="813400" y="251200"/>
            <a:ext cx="4523400" cy="83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Lato"/>
                <a:ea typeface="Lato"/>
                <a:cs typeface="Lato"/>
                <a:sym typeface="Lato"/>
              </a:rPr>
              <a:t>Verticals Analysis</a:t>
            </a:r>
            <a:endParaRPr sz="1700">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44" name="Google Shape;244;p3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5" name="Google Shape;245;p36"/>
          <p:cNvPicPr preferRelativeResize="0"/>
          <p:nvPr/>
        </p:nvPicPr>
        <p:blipFill>
          <a:blip r:embed="rId3">
            <a:alphaModFix/>
          </a:blip>
          <a:stretch>
            <a:fillRect/>
          </a:stretch>
        </p:blipFill>
        <p:spPr>
          <a:xfrm>
            <a:off x="0" y="125078"/>
            <a:ext cx="9144001" cy="489334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7"/>
          <p:cNvSpPr txBox="1"/>
          <p:nvPr>
            <p:ph type="title"/>
          </p:nvPr>
        </p:nvSpPr>
        <p:spPr>
          <a:xfrm>
            <a:off x="255775" y="137075"/>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L&amp;T Infotech</a:t>
            </a:r>
            <a:endParaRPr/>
          </a:p>
        </p:txBody>
      </p:sp>
      <p:pic>
        <p:nvPicPr>
          <p:cNvPr id="251" name="Google Shape;251;p37"/>
          <p:cNvPicPr preferRelativeResize="0"/>
          <p:nvPr/>
        </p:nvPicPr>
        <p:blipFill>
          <a:blip r:embed="rId3">
            <a:alphaModFix/>
          </a:blip>
          <a:stretch>
            <a:fillRect/>
          </a:stretch>
        </p:blipFill>
        <p:spPr>
          <a:xfrm>
            <a:off x="5144189" y="387150"/>
            <a:ext cx="3131035" cy="2498025"/>
          </a:xfrm>
          <a:prstGeom prst="rect">
            <a:avLst/>
          </a:prstGeom>
          <a:noFill/>
          <a:ln>
            <a:noFill/>
          </a:ln>
        </p:spPr>
      </p:pic>
      <p:pic>
        <p:nvPicPr>
          <p:cNvPr id="252" name="Google Shape;252;p37"/>
          <p:cNvPicPr preferRelativeResize="0"/>
          <p:nvPr/>
        </p:nvPicPr>
        <p:blipFill>
          <a:blip r:embed="rId4">
            <a:alphaModFix/>
          </a:blip>
          <a:stretch>
            <a:fillRect/>
          </a:stretch>
        </p:blipFill>
        <p:spPr>
          <a:xfrm>
            <a:off x="255775" y="665350"/>
            <a:ext cx="3348575" cy="3961038"/>
          </a:xfrm>
          <a:prstGeom prst="rect">
            <a:avLst/>
          </a:prstGeom>
          <a:noFill/>
          <a:ln>
            <a:noFill/>
          </a:ln>
        </p:spPr>
      </p:pic>
      <p:pic>
        <p:nvPicPr>
          <p:cNvPr id="253" name="Google Shape;253;p37"/>
          <p:cNvPicPr preferRelativeResize="0"/>
          <p:nvPr/>
        </p:nvPicPr>
        <p:blipFill>
          <a:blip r:embed="rId5">
            <a:alphaModFix/>
          </a:blip>
          <a:stretch>
            <a:fillRect/>
          </a:stretch>
        </p:blipFill>
        <p:spPr>
          <a:xfrm>
            <a:off x="5084412" y="2885175"/>
            <a:ext cx="3250600" cy="2146500"/>
          </a:xfrm>
          <a:prstGeom prst="rect">
            <a:avLst/>
          </a:prstGeom>
          <a:noFill/>
          <a:ln>
            <a:noFill/>
          </a:ln>
        </p:spPr>
      </p:pic>
      <p:sp>
        <p:nvSpPr>
          <p:cNvPr id="254" name="Google Shape;254;p3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pic>
        <p:nvPicPr>
          <p:cNvPr id="259" name="Google Shape;259;p38"/>
          <p:cNvPicPr preferRelativeResize="0"/>
          <p:nvPr/>
        </p:nvPicPr>
        <p:blipFill>
          <a:blip r:embed="rId3">
            <a:alphaModFix/>
          </a:blip>
          <a:stretch>
            <a:fillRect/>
          </a:stretch>
        </p:blipFill>
        <p:spPr>
          <a:xfrm>
            <a:off x="124450" y="802988"/>
            <a:ext cx="4931775" cy="3285925"/>
          </a:xfrm>
          <a:prstGeom prst="rect">
            <a:avLst/>
          </a:prstGeom>
          <a:noFill/>
          <a:ln>
            <a:noFill/>
          </a:ln>
        </p:spPr>
      </p:pic>
      <p:pic>
        <p:nvPicPr>
          <p:cNvPr id="260" name="Google Shape;260;p38"/>
          <p:cNvPicPr preferRelativeResize="0"/>
          <p:nvPr/>
        </p:nvPicPr>
        <p:blipFill>
          <a:blip r:embed="rId4">
            <a:alphaModFix/>
          </a:blip>
          <a:stretch>
            <a:fillRect/>
          </a:stretch>
        </p:blipFill>
        <p:spPr>
          <a:xfrm>
            <a:off x="5205625" y="1006325"/>
            <a:ext cx="3851799" cy="1565425"/>
          </a:xfrm>
          <a:prstGeom prst="rect">
            <a:avLst/>
          </a:prstGeom>
          <a:noFill/>
          <a:ln>
            <a:noFill/>
          </a:ln>
        </p:spPr>
      </p:pic>
      <p:sp>
        <p:nvSpPr>
          <p:cNvPr id="261" name="Google Shape;261;p3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9"/>
          <p:cNvSpPr txBox="1"/>
          <p:nvPr>
            <p:ph type="title"/>
          </p:nvPr>
        </p:nvSpPr>
        <p:spPr>
          <a:xfrm>
            <a:off x="311700" y="391350"/>
            <a:ext cx="8520600" cy="4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MarketSmith India Graph</a:t>
            </a:r>
            <a:endParaRPr sz="2000"/>
          </a:p>
        </p:txBody>
      </p:sp>
      <p:pic>
        <p:nvPicPr>
          <p:cNvPr id="267" name="Google Shape;267;p39"/>
          <p:cNvPicPr preferRelativeResize="0"/>
          <p:nvPr/>
        </p:nvPicPr>
        <p:blipFill>
          <a:blip r:embed="rId3">
            <a:alphaModFix/>
          </a:blip>
          <a:stretch>
            <a:fillRect/>
          </a:stretch>
        </p:blipFill>
        <p:spPr>
          <a:xfrm>
            <a:off x="152400" y="834450"/>
            <a:ext cx="6790207" cy="4156650"/>
          </a:xfrm>
          <a:prstGeom prst="rect">
            <a:avLst/>
          </a:prstGeom>
          <a:noFill/>
          <a:ln>
            <a:noFill/>
          </a:ln>
        </p:spPr>
      </p:pic>
      <p:sp>
        <p:nvSpPr>
          <p:cNvPr id="268" name="Google Shape;268;p39"/>
          <p:cNvSpPr txBox="1"/>
          <p:nvPr/>
        </p:nvSpPr>
        <p:spPr>
          <a:xfrm>
            <a:off x="7123775" y="4309075"/>
            <a:ext cx="1584000" cy="62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Lato"/>
                <a:ea typeface="Lato"/>
                <a:cs typeface="Lato"/>
                <a:sym typeface="Lato"/>
              </a:rPr>
              <a:t>The stocks have an RS rating 79, meaning they are mediocre performers in the market.</a:t>
            </a:r>
            <a:endParaRPr sz="800">
              <a:latin typeface="Lato"/>
              <a:ea typeface="Lato"/>
              <a:cs typeface="Lato"/>
              <a:sym typeface="Lato"/>
            </a:endParaRPr>
          </a:p>
        </p:txBody>
      </p:sp>
      <p:sp>
        <p:nvSpPr>
          <p:cNvPr id="269" name="Google Shape;269;p3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40"/>
          <p:cNvSpPr txBox="1"/>
          <p:nvPr>
            <p:ph type="title"/>
          </p:nvPr>
        </p:nvSpPr>
        <p:spPr>
          <a:xfrm>
            <a:off x="365300" y="59175"/>
            <a:ext cx="24102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Mindtree</a:t>
            </a:r>
            <a:endParaRPr/>
          </a:p>
        </p:txBody>
      </p:sp>
      <p:sp>
        <p:nvSpPr>
          <p:cNvPr id="275" name="Google Shape;275;p4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6" name="Google Shape;276;p40"/>
          <p:cNvPicPr preferRelativeResize="0"/>
          <p:nvPr/>
        </p:nvPicPr>
        <p:blipFill>
          <a:blip r:embed="rId3">
            <a:alphaModFix/>
          </a:blip>
          <a:stretch>
            <a:fillRect/>
          </a:stretch>
        </p:blipFill>
        <p:spPr>
          <a:xfrm>
            <a:off x="693775" y="1086663"/>
            <a:ext cx="2036600" cy="2315999"/>
          </a:xfrm>
          <a:prstGeom prst="rect">
            <a:avLst/>
          </a:prstGeom>
          <a:noFill/>
          <a:ln>
            <a:noFill/>
          </a:ln>
        </p:spPr>
      </p:pic>
      <p:pic>
        <p:nvPicPr>
          <p:cNvPr id="277" name="Google Shape;277;p40"/>
          <p:cNvPicPr preferRelativeResize="0"/>
          <p:nvPr/>
        </p:nvPicPr>
        <p:blipFill>
          <a:blip r:embed="rId4">
            <a:alphaModFix/>
          </a:blip>
          <a:stretch>
            <a:fillRect/>
          </a:stretch>
        </p:blipFill>
        <p:spPr>
          <a:xfrm>
            <a:off x="3768325" y="1068250"/>
            <a:ext cx="2004703" cy="2315975"/>
          </a:xfrm>
          <a:prstGeom prst="rect">
            <a:avLst/>
          </a:prstGeom>
          <a:noFill/>
          <a:ln>
            <a:noFill/>
          </a:ln>
        </p:spPr>
      </p:pic>
      <p:pic>
        <p:nvPicPr>
          <p:cNvPr id="278" name="Google Shape;278;p40"/>
          <p:cNvPicPr preferRelativeResize="0"/>
          <p:nvPr/>
        </p:nvPicPr>
        <p:blipFill>
          <a:blip r:embed="rId5">
            <a:alphaModFix/>
          </a:blip>
          <a:stretch>
            <a:fillRect/>
          </a:stretch>
        </p:blipFill>
        <p:spPr>
          <a:xfrm>
            <a:off x="6697025" y="1062025"/>
            <a:ext cx="2004700" cy="2291956"/>
          </a:xfrm>
          <a:prstGeom prst="rect">
            <a:avLst/>
          </a:prstGeom>
          <a:noFill/>
          <a:ln>
            <a:noFill/>
          </a:ln>
        </p:spPr>
      </p:pic>
      <p:sp>
        <p:nvSpPr>
          <p:cNvPr id="279" name="Google Shape;279;p40"/>
          <p:cNvSpPr txBox="1"/>
          <p:nvPr/>
        </p:nvSpPr>
        <p:spPr>
          <a:xfrm>
            <a:off x="432000" y="3402650"/>
            <a:ext cx="3010200" cy="143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For the quarter, their revenue is </a:t>
            </a:r>
            <a:r>
              <a:rPr b="1" lang="en" sz="1200"/>
              <a:t>$278.4 </a:t>
            </a:r>
            <a:r>
              <a:rPr lang="en" sz="1200"/>
              <a:t>million, with </a:t>
            </a:r>
            <a:r>
              <a:rPr b="1" lang="en" sz="1200"/>
              <a:t>1.9%</a:t>
            </a:r>
            <a:r>
              <a:rPr lang="en" sz="1200"/>
              <a:t> growth in constant currency and </a:t>
            </a:r>
            <a:r>
              <a:rPr b="1" lang="en" sz="1200"/>
              <a:t>1.2%</a:t>
            </a:r>
            <a:r>
              <a:rPr lang="en" sz="1200"/>
              <a:t> in dollar terms. For the full year, their revenue is </a:t>
            </a:r>
            <a:r>
              <a:rPr b="1" lang="en" sz="1200"/>
              <a:t>$1.1 billion</a:t>
            </a:r>
            <a:r>
              <a:rPr lang="en" sz="1200"/>
              <a:t>, with a growth of </a:t>
            </a:r>
            <a:r>
              <a:rPr b="1" lang="en" sz="1200"/>
              <a:t>9.4%</a:t>
            </a:r>
            <a:r>
              <a:rPr lang="en" sz="1200"/>
              <a:t> in constant currency and </a:t>
            </a:r>
            <a:r>
              <a:rPr b="1" lang="en" sz="1200"/>
              <a:t>8.7% </a:t>
            </a:r>
            <a:r>
              <a:rPr lang="en" sz="1200"/>
              <a:t>in dollar terms</a:t>
            </a:r>
            <a:endParaRPr sz="1200"/>
          </a:p>
        </p:txBody>
      </p:sp>
      <p:sp>
        <p:nvSpPr>
          <p:cNvPr id="280" name="Google Shape;280;p40"/>
          <p:cNvSpPr txBox="1"/>
          <p:nvPr/>
        </p:nvSpPr>
        <p:spPr>
          <a:xfrm>
            <a:off x="3722550" y="3402650"/>
            <a:ext cx="2156100" cy="143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Operating profit (EBITDA) stood at </a:t>
            </a:r>
            <a:r>
              <a:rPr b="1" lang="en" sz="1200"/>
              <a:t>Rs351.2cr</a:t>
            </a:r>
            <a:r>
              <a:rPr lang="en" sz="1200"/>
              <a:t> increasing by </a:t>
            </a:r>
            <a:r>
              <a:rPr b="1" lang="en" sz="1200"/>
              <a:t>25.3%</a:t>
            </a:r>
            <a:r>
              <a:rPr lang="en" sz="1200"/>
              <a:t> yoy and </a:t>
            </a:r>
            <a:r>
              <a:rPr b="1" lang="en" sz="1200"/>
              <a:t>14.7%</a:t>
            </a:r>
            <a:r>
              <a:rPr lang="en" sz="1200"/>
              <a:t> qoq. EBITDA was at 17.1% in the latest quarter</a:t>
            </a:r>
            <a:endParaRPr sz="1200"/>
          </a:p>
        </p:txBody>
      </p:sp>
      <p:sp>
        <p:nvSpPr>
          <p:cNvPr id="281" name="Google Shape;281;p40"/>
          <p:cNvSpPr txBox="1"/>
          <p:nvPr/>
        </p:nvSpPr>
        <p:spPr>
          <a:xfrm>
            <a:off x="6676975" y="3402650"/>
            <a:ext cx="2197200" cy="14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In Q4FY20, Mindtree logged a net profit of </a:t>
            </a:r>
            <a:r>
              <a:rPr b="1" lang="en" sz="1200"/>
              <a:t>Rs206.2cr</a:t>
            </a:r>
            <a:r>
              <a:rPr lang="en" sz="1200"/>
              <a:t> growing by </a:t>
            </a:r>
            <a:r>
              <a:rPr b="1" lang="en" sz="1200"/>
              <a:t>3.9% </a:t>
            </a:r>
            <a:r>
              <a:rPr lang="en" sz="1200"/>
              <a:t>yoy and </a:t>
            </a:r>
            <a:r>
              <a:rPr b="1" lang="en" sz="1200"/>
              <a:t>4.7% </a:t>
            </a:r>
            <a:r>
              <a:rPr lang="en" sz="1200"/>
              <a:t>qoq. Net profit margin was at </a:t>
            </a:r>
            <a:r>
              <a:rPr b="1" lang="en" sz="1200"/>
              <a:t>21.0%</a:t>
            </a:r>
            <a:r>
              <a:rPr lang="en" sz="1200"/>
              <a:t> in the latest quarter</a:t>
            </a:r>
            <a:endParaRPr/>
          </a:p>
        </p:txBody>
      </p:sp>
      <p:sp>
        <p:nvSpPr>
          <p:cNvPr id="282" name="Google Shape;282;p40"/>
          <p:cNvSpPr txBox="1"/>
          <p:nvPr/>
        </p:nvSpPr>
        <p:spPr>
          <a:xfrm>
            <a:off x="3248025" y="347525"/>
            <a:ext cx="3664800" cy="62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900"/>
              <a:t>Performance Highlights</a:t>
            </a:r>
            <a:r>
              <a:rPr lang="en" sz="3200"/>
              <a:t> </a:t>
            </a:r>
            <a:endParaRPr sz="32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4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8" name="Google Shape;288;p41"/>
          <p:cNvPicPr preferRelativeResize="0"/>
          <p:nvPr/>
        </p:nvPicPr>
        <p:blipFill>
          <a:blip r:embed="rId3">
            <a:alphaModFix/>
          </a:blip>
          <a:stretch>
            <a:fillRect/>
          </a:stretch>
        </p:blipFill>
        <p:spPr>
          <a:xfrm>
            <a:off x="2327675" y="248850"/>
            <a:ext cx="3694499" cy="543975"/>
          </a:xfrm>
          <a:prstGeom prst="rect">
            <a:avLst/>
          </a:prstGeom>
          <a:noFill/>
          <a:ln>
            <a:noFill/>
          </a:ln>
        </p:spPr>
      </p:pic>
      <p:pic>
        <p:nvPicPr>
          <p:cNvPr id="289" name="Google Shape;289;p41"/>
          <p:cNvPicPr preferRelativeResize="0"/>
          <p:nvPr/>
        </p:nvPicPr>
        <p:blipFill rotWithShape="1">
          <a:blip r:embed="rId4">
            <a:alphaModFix/>
          </a:blip>
          <a:srcRect b="23418" l="0" r="0" t="0"/>
          <a:stretch/>
        </p:blipFill>
        <p:spPr>
          <a:xfrm>
            <a:off x="4286250" y="792825"/>
            <a:ext cx="4404150" cy="2940975"/>
          </a:xfrm>
          <a:prstGeom prst="rect">
            <a:avLst/>
          </a:prstGeom>
          <a:noFill/>
          <a:ln>
            <a:noFill/>
          </a:ln>
        </p:spPr>
      </p:pic>
      <p:sp>
        <p:nvSpPr>
          <p:cNvPr id="290" name="Google Shape;290;p41"/>
          <p:cNvSpPr txBox="1"/>
          <p:nvPr/>
        </p:nvSpPr>
        <p:spPr>
          <a:xfrm>
            <a:off x="3654050" y="3733800"/>
            <a:ext cx="5207700" cy="118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7030A0"/>
                </a:solidFill>
              </a:rPr>
              <a:t>Hi-Tech </a:t>
            </a:r>
            <a:r>
              <a:rPr lang="en" sz="1200">
                <a:solidFill>
                  <a:srgbClr val="7030A0"/>
                </a:solidFill>
              </a:rPr>
              <a:t>&amp; Media:       	</a:t>
            </a:r>
            <a:r>
              <a:rPr lang="en" sz="1200"/>
              <a:t>q-o-q growth </a:t>
            </a:r>
            <a:r>
              <a:rPr lang="en" sz="1200">
                <a:solidFill>
                  <a:srgbClr val="00FF00"/>
                </a:solidFill>
              </a:rPr>
              <a:t>5.2%</a:t>
            </a:r>
            <a:r>
              <a:rPr lang="en" sz="1200"/>
              <a:t>, y-o-y growth </a:t>
            </a:r>
            <a:r>
              <a:rPr lang="en" sz="1200">
                <a:solidFill>
                  <a:srgbClr val="00FF00"/>
                </a:solidFill>
              </a:rPr>
              <a:t>15.5%</a:t>
            </a:r>
            <a:endParaRPr sz="1200">
              <a:solidFill>
                <a:srgbClr val="00FF00"/>
              </a:solidFill>
            </a:endParaRPr>
          </a:p>
          <a:p>
            <a:pPr indent="0" lvl="0" marL="0" rtl="0" algn="l">
              <a:lnSpc>
                <a:spcPct val="115000"/>
              </a:lnSpc>
              <a:spcBef>
                <a:spcPts val="0"/>
              </a:spcBef>
              <a:spcAft>
                <a:spcPts val="0"/>
              </a:spcAft>
              <a:buNone/>
            </a:pPr>
            <a:r>
              <a:rPr lang="en" sz="1200">
                <a:solidFill>
                  <a:srgbClr val="7030A0"/>
                </a:solidFill>
              </a:rPr>
              <a:t>BFSI:                             	</a:t>
            </a:r>
            <a:r>
              <a:rPr lang="en" sz="1200"/>
              <a:t>q-o-q de-growth </a:t>
            </a:r>
            <a:r>
              <a:rPr lang="en" sz="1200">
                <a:solidFill>
                  <a:srgbClr val="FF0000"/>
                </a:solidFill>
              </a:rPr>
              <a:t>3.2%</a:t>
            </a:r>
            <a:r>
              <a:rPr lang="en" sz="1200"/>
              <a:t>, y-o-y de-growth </a:t>
            </a:r>
            <a:r>
              <a:rPr lang="en" sz="1200">
                <a:solidFill>
                  <a:srgbClr val="FF0000"/>
                </a:solidFill>
              </a:rPr>
              <a:t>0.5%</a:t>
            </a:r>
            <a:endParaRPr sz="1200">
              <a:solidFill>
                <a:srgbClr val="FF0000"/>
              </a:solidFill>
            </a:endParaRPr>
          </a:p>
          <a:p>
            <a:pPr indent="0" lvl="0" marL="0" rtl="0" algn="l">
              <a:lnSpc>
                <a:spcPct val="115000"/>
              </a:lnSpc>
              <a:spcBef>
                <a:spcPts val="0"/>
              </a:spcBef>
              <a:spcAft>
                <a:spcPts val="0"/>
              </a:spcAft>
              <a:buNone/>
            </a:pPr>
            <a:r>
              <a:rPr lang="en" sz="1200">
                <a:solidFill>
                  <a:srgbClr val="7030A0"/>
                </a:solidFill>
              </a:rPr>
              <a:t>Travel &amp; Hospitality:  	</a:t>
            </a:r>
            <a:r>
              <a:rPr lang="en" sz="1200"/>
              <a:t>q-o-q de-growth </a:t>
            </a:r>
            <a:r>
              <a:rPr lang="en" sz="1200">
                <a:solidFill>
                  <a:srgbClr val="FF0000"/>
                </a:solidFill>
              </a:rPr>
              <a:t>1.3%</a:t>
            </a:r>
            <a:r>
              <a:rPr lang="en" sz="1200"/>
              <a:t>, y-o-y growth </a:t>
            </a:r>
            <a:r>
              <a:rPr lang="en" sz="1200">
                <a:solidFill>
                  <a:srgbClr val="00FF00"/>
                </a:solidFill>
              </a:rPr>
              <a:t>5.2%</a:t>
            </a:r>
            <a:endParaRPr sz="1200">
              <a:solidFill>
                <a:srgbClr val="00FF00"/>
              </a:solidFill>
            </a:endParaRPr>
          </a:p>
          <a:p>
            <a:pPr indent="0" lvl="0" marL="0" rtl="0" algn="l">
              <a:lnSpc>
                <a:spcPct val="115000"/>
              </a:lnSpc>
              <a:spcBef>
                <a:spcPts val="0"/>
              </a:spcBef>
              <a:spcAft>
                <a:spcPts val="0"/>
              </a:spcAft>
              <a:buNone/>
            </a:pPr>
            <a:r>
              <a:rPr lang="en" sz="1200">
                <a:solidFill>
                  <a:srgbClr val="7030A0"/>
                </a:solidFill>
              </a:rPr>
              <a:t>Retail, CPG &amp; Manf:   	</a:t>
            </a:r>
            <a:r>
              <a:rPr lang="en" sz="1200"/>
              <a:t>q-o-q de-growth </a:t>
            </a:r>
            <a:r>
              <a:rPr lang="en" sz="1200">
                <a:solidFill>
                  <a:srgbClr val="FF0000"/>
                </a:solidFill>
              </a:rPr>
              <a:t>0.3%</a:t>
            </a:r>
            <a:r>
              <a:rPr lang="en" sz="1200"/>
              <a:t>, y-o-y de-growth </a:t>
            </a:r>
            <a:r>
              <a:rPr lang="en" sz="1200">
                <a:solidFill>
                  <a:srgbClr val="FF0000"/>
                </a:solidFill>
              </a:rPr>
              <a:t>2.8%</a:t>
            </a:r>
            <a:endParaRPr sz="1200">
              <a:solidFill>
                <a:srgbClr val="FF0000"/>
              </a:solidFill>
            </a:endParaRPr>
          </a:p>
        </p:txBody>
      </p:sp>
      <p:sp>
        <p:nvSpPr>
          <p:cNvPr id="291" name="Google Shape;291;p41"/>
          <p:cNvSpPr txBox="1"/>
          <p:nvPr/>
        </p:nvSpPr>
        <p:spPr>
          <a:xfrm>
            <a:off x="375050" y="1030875"/>
            <a:ext cx="3107100" cy="336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2400"/>
          </a:p>
          <a:p>
            <a:pPr indent="-304800" lvl="0" marL="457200" rtl="0" algn="l">
              <a:lnSpc>
                <a:spcPct val="115000"/>
              </a:lnSpc>
              <a:spcBef>
                <a:spcPts val="0"/>
              </a:spcBef>
              <a:spcAft>
                <a:spcPts val="0"/>
              </a:spcAft>
              <a:buClr>
                <a:srgbClr val="404040"/>
              </a:buClr>
              <a:buSzPts val="1200"/>
              <a:buChar char="●"/>
            </a:pPr>
            <a:r>
              <a:rPr lang="en" sz="1200">
                <a:solidFill>
                  <a:srgbClr val="404040"/>
                </a:solidFill>
              </a:rPr>
              <a:t>Banking</a:t>
            </a:r>
            <a:endParaRPr sz="1200">
              <a:solidFill>
                <a:srgbClr val="404040"/>
              </a:solidFill>
            </a:endParaRPr>
          </a:p>
          <a:p>
            <a:pPr indent="-304800" lvl="0" marL="457200" rtl="0" algn="l">
              <a:lnSpc>
                <a:spcPct val="115000"/>
              </a:lnSpc>
              <a:spcBef>
                <a:spcPts val="0"/>
              </a:spcBef>
              <a:spcAft>
                <a:spcPts val="0"/>
              </a:spcAft>
              <a:buClr>
                <a:srgbClr val="404040"/>
              </a:buClr>
              <a:buSzPts val="1200"/>
              <a:buChar char="●"/>
            </a:pPr>
            <a:r>
              <a:rPr lang="en" sz="1200">
                <a:solidFill>
                  <a:srgbClr val="404040"/>
                </a:solidFill>
              </a:rPr>
              <a:t>Capital Markets</a:t>
            </a:r>
            <a:endParaRPr sz="1200">
              <a:solidFill>
                <a:srgbClr val="404040"/>
              </a:solidFill>
            </a:endParaRPr>
          </a:p>
          <a:p>
            <a:pPr indent="-304800" lvl="0" marL="457200" rtl="0" algn="l">
              <a:lnSpc>
                <a:spcPct val="115000"/>
              </a:lnSpc>
              <a:spcBef>
                <a:spcPts val="0"/>
              </a:spcBef>
              <a:spcAft>
                <a:spcPts val="0"/>
              </a:spcAft>
              <a:buClr>
                <a:srgbClr val="404040"/>
              </a:buClr>
              <a:buSzPts val="1200"/>
              <a:buChar char="●"/>
            </a:pPr>
            <a:r>
              <a:rPr lang="en" sz="1200">
                <a:solidFill>
                  <a:srgbClr val="404040"/>
                </a:solidFill>
              </a:rPr>
              <a:t>Consumer Packaged Goods</a:t>
            </a:r>
            <a:endParaRPr sz="1200">
              <a:solidFill>
                <a:srgbClr val="404040"/>
              </a:solidFill>
            </a:endParaRPr>
          </a:p>
          <a:p>
            <a:pPr indent="-304800" lvl="0" marL="457200" rtl="0" algn="l">
              <a:lnSpc>
                <a:spcPct val="115000"/>
              </a:lnSpc>
              <a:spcBef>
                <a:spcPts val="0"/>
              </a:spcBef>
              <a:spcAft>
                <a:spcPts val="0"/>
              </a:spcAft>
              <a:buClr>
                <a:srgbClr val="404040"/>
              </a:buClr>
              <a:buSzPts val="1200"/>
              <a:buChar char="●"/>
            </a:pPr>
            <a:r>
              <a:rPr lang="en" sz="1200">
                <a:solidFill>
                  <a:srgbClr val="404040"/>
                </a:solidFill>
              </a:rPr>
              <a:t>Consumer Technology</a:t>
            </a:r>
            <a:endParaRPr sz="1200">
              <a:solidFill>
                <a:srgbClr val="404040"/>
              </a:solidFill>
            </a:endParaRPr>
          </a:p>
          <a:p>
            <a:pPr indent="-304800" lvl="0" marL="457200" rtl="0" algn="l">
              <a:lnSpc>
                <a:spcPct val="115000"/>
              </a:lnSpc>
              <a:spcBef>
                <a:spcPts val="0"/>
              </a:spcBef>
              <a:spcAft>
                <a:spcPts val="0"/>
              </a:spcAft>
              <a:buClr>
                <a:srgbClr val="404040"/>
              </a:buClr>
              <a:buSzPts val="1200"/>
              <a:buChar char="●"/>
            </a:pPr>
            <a:r>
              <a:rPr lang="en" sz="1200">
                <a:solidFill>
                  <a:srgbClr val="404040"/>
                </a:solidFill>
              </a:rPr>
              <a:t>Education</a:t>
            </a:r>
            <a:endParaRPr sz="1200">
              <a:solidFill>
                <a:srgbClr val="404040"/>
              </a:solidFill>
            </a:endParaRPr>
          </a:p>
          <a:p>
            <a:pPr indent="-304800" lvl="0" marL="457200" rtl="0" algn="l">
              <a:lnSpc>
                <a:spcPct val="115000"/>
              </a:lnSpc>
              <a:spcBef>
                <a:spcPts val="0"/>
              </a:spcBef>
              <a:spcAft>
                <a:spcPts val="0"/>
              </a:spcAft>
              <a:buClr>
                <a:srgbClr val="404040"/>
              </a:buClr>
              <a:buSzPts val="1200"/>
              <a:buChar char="●"/>
            </a:pPr>
            <a:r>
              <a:rPr lang="en" sz="1200">
                <a:solidFill>
                  <a:srgbClr val="404040"/>
                </a:solidFill>
              </a:rPr>
              <a:t>Enterprise Technology</a:t>
            </a:r>
            <a:endParaRPr sz="1200">
              <a:solidFill>
                <a:srgbClr val="404040"/>
              </a:solidFill>
            </a:endParaRPr>
          </a:p>
          <a:p>
            <a:pPr indent="-304800" lvl="0" marL="457200" rtl="0" algn="l">
              <a:lnSpc>
                <a:spcPct val="115000"/>
              </a:lnSpc>
              <a:spcBef>
                <a:spcPts val="0"/>
              </a:spcBef>
              <a:spcAft>
                <a:spcPts val="0"/>
              </a:spcAft>
              <a:buClr>
                <a:srgbClr val="404040"/>
              </a:buClr>
              <a:buSzPts val="1200"/>
              <a:buChar char="●"/>
            </a:pPr>
            <a:r>
              <a:rPr lang="en" sz="1200">
                <a:solidFill>
                  <a:srgbClr val="404040"/>
                </a:solidFill>
              </a:rPr>
              <a:t>Insurance</a:t>
            </a:r>
            <a:endParaRPr sz="1200">
              <a:solidFill>
                <a:srgbClr val="404040"/>
              </a:solidFill>
            </a:endParaRPr>
          </a:p>
          <a:p>
            <a:pPr indent="-304800" lvl="0" marL="457200" rtl="0" algn="l">
              <a:lnSpc>
                <a:spcPct val="115000"/>
              </a:lnSpc>
              <a:spcBef>
                <a:spcPts val="0"/>
              </a:spcBef>
              <a:spcAft>
                <a:spcPts val="0"/>
              </a:spcAft>
              <a:buClr>
                <a:srgbClr val="404040"/>
              </a:buClr>
              <a:buSzPts val="1200"/>
              <a:buChar char="●"/>
            </a:pPr>
            <a:r>
              <a:rPr lang="en" sz="1200">
                <a:solidFill>
                  <a:srgbClr val="404040"/>
                </a:solidFill>
              </a:rPr>
              <a:t>Manufacturing</a:t>
            </a:r>
            <a:endParaRPr sz="1200">
              <a:solidFill>
                <a:srgbClr val="404040"/>
              </a:solidFill>
            </a:endParaRPr>
          </a:p>
          <a:p>
            <a:pPr indent="-304800" lvl="0" marL="457200" rtl="0" algn="l">
              <a:lnSpc>
                <a:spcPct val="115000"/>
              </a:lnSpc>
              <a:spcBef>
                <a:spcPts val="0"/>
              </a:spcBef>
              <a:spcAft>
                <a:spcPts val="0"/>
              </a:spcAft>
              <a:buClr>
                <a:srgbClr val="404040"/>
              </a:buClr>
              <a:buSzPts val="1200"/>
              <a:buChar char="●"/>
            </a:pPr>
            <a:r>
              <a:rPr lang="en" sz="1200">
                <a:solidFill>
                  <a:srgbClr val="404040"/>
                </a:solidFill>
              </a:rPr>
              <a:t>Media &amp; Entertainment</a:t>
            </a:r>
            <a:endParaRPr sz="1200">
              <a:solidFill>
                <a:srgbClr val="404040"/>
              </a:solidFill>
            </a:endParaRPr>
          </a:p>
          <a:p>
            <a:pPr indent="-304800" lvl="0" marL="457200" rtl="0" algn="l">
              <a:lnSpc>
                <a:spcPct val="115000"/>
              </a:lnSpc>
              <a:spcBef>
                <a:spcPts val="0"/>
              </a:spcBef>
              <a:spcAft>
                <a:spcPts val="0"/>
              </a:spcAft>
              <a:buClr>
                <a:srgbClr val="404040"/>
              </a:buClr>
              <a:buSzPts val="1200"/>
              <a:buChar char="●"/>
            </a:pPr>
            <a:r>
              <a:rPr lang="en" sz="1200">
                <a:solidFill>
                  <a:srgbClr val="404040"/>
                </a:solidFill>
              </a:rPr>
              <a:t>Retail</a:t>
            </a:r>
            <a:endParaRPr sz="1200">
              <a:solidFill>
                <a:srgbClr val="404040"/>
              </a:solidFill>
            </a:endParaRPr>
          </a:p>
          <a:p>
            <a:pPr indent="-304800" lvl="0" marL="457200" rtl="0" algn="l">
              <a:lnSpc>
                <a:spcPct val="115000"/>
              </a:lnSpc>
              <a:spcBef>
                <a:spcPts val="0"/>
              </a:spcBef>
              <a:spcAft>
                <a:spcPts val="0"/>
              </a:spcAft>
              <a:buClr>
                <a:srgbClr val="404040"/>
              </a:buClr>
              <a:buSzPts val="1200"/>
              <a:buChar char="●"/>
            </a:pPr>
            <a:r>
              <a:rPr lang="en" sz="1200">
                <a:solidFill>
                  <a:srgbClr val="404040"/>
                </a:solidFill>
              </a:rPr>
              <a:t>Transportation &amp; Logistics</a:t>
            </a:r>
            <a:endParaRPr sz="1200">
              <a:solidFill>
                <a:srgbClr val="404040"/>
              </a:solidFill>
            </a:endParaRPr>
          </a:p>
          <a:p>
            <a:pPr indent="-304800" lvl="0" marL="457200" rtl="0" algn="l">
              <a:lnSpc>
                <a:spcPct val="115000"/>
              </a:lnSpc>
              <a:spcBef>
                <a:spcPts val="0"/>
              </a:spcBef>
              <a:spcAft>
                <a:spcPts val="0"/>
              </a:spcAft>
              <a:buClr>
                <a:srgbClr val="404040"/>
              </a:buClr>
              <a:buSzPts val="1200"/>
              <a:buChar char="●"/>
            </a:pPr>
            <a:r>
              <a:rPr lang="en" sz="1200">
                <a:solidFill>
                  <a:srgbClr val="404040"/>
                </a:solidFill>
              </a:rPr>
              <a:t>Travel &amp; Hospitality</a:t>
            </a:r>
            <a:endParaRPr sz="1200">
              <a:solidFill>
                <a:srgbClr val="404040"/>
              </a:solidFill>
            </a:endParaRPr>
          </a:p>
        </p:txBody>
      </p:sp>
      <p:pic>
        <p:nvPicPr>
          <p:cNvPr id="292" name="Google Shape;292;p41"/>
          <p:cNvPicPr preferRelativeResize="0"/>
          <p:nvPr/>
        </p:nvPicPr>
        <p:blipFill rotWithShape="1">
          <a:blip r:embed="rId5">
            <a:alphaModFix/>
          </a:blip>
          <a:srcRect b="0" l="0" r="0" t="19348"/>
          <a:stretch/>
        </p:blipFill>
        <p:spPr>
          <a:xfrm>
            <a:off x="3538525" y="792825"/>
            <a:ext cx="1367675" cy="393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5"/>
          <p:cNvSpPr txBox="1"/>
          <p:nvPr>
            <p:ph idx="1" type="body"/>
          </p:nvPr>
        </p:nvSpPr>
        <p:spPr>
          <a:xfrm>
            <a:off x="378300" y="479025"/>
            <a:ext cx="8520600" cy="3416400"/>
          </a:xfrm>
          <a:prstGeom prst="rect">
            <a:avLst/>
          </a:prstGeom>
        </p:spPr>
        <p:txBody>
          <a:bodyPr anchorCtr="0" anchor="t" bIns="91425" lIns="91425" spcFirstLastPara="1" rIns="91425" wrap="square" tIns="91425">
            <a:noAutofit/>
          </a:bodyPr>
          <a:lstStyle/>
          <a:p>
            <a:pPr indent="-298450" lvl="0" marL="457200" rtl="0" algn="just">
              <a:lnSpc>
                <a:spcPct val="150000"/>
              </a:lnSpc>
              <a:spcBef>
                <a:spcPts val="0"/>
              </a:spcBef>
              <a:spcAft>
                <a:spcPts val="0"/>
              </a:spcAft>
              <a:buClr>
                <a:srgbClr val="000000"/>
              </a:buClr>
              <a:buSzPts val="1100"/>
              <a:buFont typeface="Arial"/>
              <a:buChar char="●"/>
            </a:pPr>
            <a:r>
              <a:rPr lang="en" sz="1200">
                <a:solidFill>
                  <a:srgbClr val="000000"/>
                </a:solidFill>
                <a:latin typeface="Arial"/>
                <a:ea typeface="Arial"/>
                <a:cs typeface="Arial"/>
                <a:sym typeface="Arial"/>
              </a:rPr>
              <a:t>Third quarter for this sector has been affected by weak global macro outlook regarding growth in 2020/FY2021 and less working days. Moreover, companies have not benefited much from the corporate tax cut of Sep 2019 as they were already in low tax brackets.</a:t>
            </a:r>
            <a:endParaRPr sz="1200">
              <a:solidFill>
                <a:srgbClr val="000000"/>
              </a:solidFill>
              <a:latin typeface="Arial"/>
              <a:ea typeface="Arial"/>
              <a:cs typeface="Arial"/>
              <a:sym typeface="Arial"/>
            </a:endParaRPr>
          </a:p>
          <a:p>
            <a:pPr indent="-298450" lvl="0" marL="457200" rtl="0" algn="just">
              <a:lnSpc>
                <a:spcPct val="150000"/>
              </a:lnSpc>
              <a:spcBef>
                <a:spcPts val="0"/>
              </a:spcBef>
              <a:spcAft>
                <a:spcPts val="0"/>
              </a:spcAft>
              <a:buClr>
                <a:srgbClr val="000000"/>
              </a:buClr>
              <a:buSzPts val="1100"/>
              <a:buFont typeface="Arial"/>
              <a:buChar char="●"/>
            </a:pPr>
            <a:r>
              <a:rPr lang="en" sz="1200">
                <a:solidFill>
                  <a:srgbClr val="000000"/>
                </a:solidFill>
                <a:latin typeface="Arial"/>
                <a:ea typeface="Arial"/>
                <a:cs typeface="Arial"/>
                <a:sym typeface="Arial"/>
              </a:rPr>
              <a:t>The reduction in growth was mainly due to reduced spending on IT services by Banking &amp; Financial Services industry. Other sectors like Retail, Communication, Healthcare have contributed to the growth.</a:t>
            </a:r>
            <a:endParaRPr sz="1200">
              <a:solidFill>
                <a:srgbClr val="000000"/>
              </a:solidFill>
              <a:latin typeface="Arial"/>
              <a:ea typeface="Arial"/>
              <a:cs typeface="Arial"/>
              <a:sym typeface="Arial"/>
            </a:endParaRPr>
          </a:p>
          <a:p>
            <a:pPr indent="-298450" lvl="0" marL="457200" rtl="0" algn="just">
              <a:lnSpc>
                <a:spcPct val="150000"/>
              </a:lnSpc>
              <a:spcBef>
                <a:spcPts val="0"/>
              </a:spcBef>
              <a:spcAft>
                <a:spcPts val="0"/>
              </a:spcAft>
              <a:buClr>
                <a:srgbClr val="000000"/>
              </a:buClr>
              <a:buSzPts val="1100"/>
              <a:buFont typeface="Arial"/>
              <a:buChar char="●"/>
            </a:pPr>
            <a:r>
              <a:rPr lang="en" sz="1200">
                <a:solidFill>
                  <a:srgbClr val="000000"/>
                </a:solidFill>
                <a:latin typeface="Arial"/>
                <a:ea typeface="Arial"/>
                <a:cs typeface="Arial"/>
                <a:sym typeface="Arial"/>
              </a:rPr>
              <a:t>This quarter is considered as a weak quarter in IT due to less working days. As a result, only Tech Mahindra was able to sign new deals. It can be seen from its positive revenue growth.</a:t>
            </a:r>
            <a:endParaRPr sz="1200">
              <a:solidFill>
                <a:srgbClr val="000000"/>
              </a:solidFill>
              <a:latin typeface="Arial"/>
              <a:ea typeface="Arial"/>
              <a:cs typeface="Arial"/>
              <a:sym typeface="Arial"/>
            </a:endParaRPr>
          </a:p>
          <a:p>
            <a:pPr indent="-298450" lvl="0" marL="457200" rtl="0" algn="just">
              <a:lnSpc>
                <a:spcPct val="150000"/>
              </a:lnSpc>
              <a:spcBef>
                <a:spcPts val="0"/>
              </a:spcBef>
              <a:spcAft>
                <a:spcPts val="0"/>
              </a:spcAft>
              <a:buClr>
                <a:srgbClr val="000000"/>
              </a:buClr>
              <a:buSzPts val="1100"/>
              <a:buFont typeface="Arial"/>
              <a:buChar char="●"/>
            </a:pPr>
            <a:r>
              <a:rPr lang="en" sz="1200">
                <a:solidFill>
                  <a:srgbClr val="000000"/>
                </a:solidFill>
                <a:latin typeface="Arial"/>
                <a:ea typeface="Arial"/>
                <a:cs typeface="Arial"/>
                <a:sym typeface="Arial"/>
              </a:rPr>
              <a:t>L&amp;T Infotech’s growth is supported by large deals in Insurance &amp; Manufacturing sector and recovery from large accounts.</a:t>
            </a:r>
            <a:endParaRPr sz="1200">
              <a:solidFill>
                <a:srgbClr val="000000"/>
              </a:solidFill>
              <a:latin typeface="Arial"/>
              <a:ea typeface="Arial"/>
              <a:cs typeface="Arial"/>
              <a:sym typeface="Arial"/>
            </a:endParaRPr>
          </a:p>
          <a:p>
            <a:pPr indent="-298450" lvl="0" marL="457200" rtl="0" algn="just">
              <a:lnSpc>
                <a:spcPct val="150000"/>
              </a:lnSpc>
              <a:spcBef>
                <a:spcPts val="0"/>
              </a:spcBef>
              <a:spcAft>
                <a:spcPts val="0"/>
              </a:spcAft>
              <a:buClr>
                <a:srgbClr val="000000"/>
              </a:buClr>
              <a:buSzPts val="1100"/>
              <a:buFont typeface="Arial"/>
              <a:buChar char="●"/>
            </a:pPr>
            <a:r>
              <a:rPr lang="en" sz="1200">
                <a:solidFill>
                  <a:srgbClr val="000000"/>
                </a:solidFill>
                <a:latin typeface="Arial"/>
                <a:ea typeface="Arial"/>
                <a:cs typeface="Arial"/>
                <a:sym typeface="Arial"/>
              </a:rPr>
              <a:t>TCS is largely led by operational efficiencies and INR depreciation.</a:t>
            </a:r>
            <a:endParaRPr sz="1200">
              <a:solidFill>
                <a:srgbClr val="000000"/>
              </a:solidFill>
              <a:latin typeface="Arial"/>
              <a:ea typeface="Arial"/>
              <a:cs typeface="Arial"/>
              <a:sym typeface="Arial"/>
            </a:endParaRPr>
          </a:p>
          <a:p>
            <a:pPr indent="-298450" lvl="0" marL="457200" rtl="0" algn="just">
              <a:lnSpc>
                <a:spcPct val="150000"/>
              </a:lnSpc>
              <a:spcBef>
                <a:spcPts val="0"/>
              </a:spcBef>
              <a:spcAft>
                <a:spcPts val="0"/>
              </a:spcAft>
              <a:buClr>
                <a:srgbClr val="000000"/>
              </a:buClr>
              <a:buSzPts val="1100"/>
              <a:buFont typeface="Arial"/>
              <a:buChar char="●"/>
            </a:pPr>
            <a:r>
              <a:rPr lang="en" sz="1200">
                <a:solidFill>
                  <a:srgbClr val="000000"/>
                </a:solidFill>
                <a:latin typeface="Arial"/>
                <a:ea typeface="Arial"/>
                <a:cs typeface="Arial"/>
                <a:sym typeface="Arial"/>
              </a:rPr>
              <a:t>HCL Technology has grown in both IBM products (acquired in July 2019) as well as services segment.</a:t>
            </a:r>
            <a:endParaRPr sz="12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sp>
        <p:nvSpPr>
          <p:cNvPr id="78" name="Google Shape;78;p1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4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98" name="Google Shape;298;p42"/>
          <p:cNvPicPr preferRelativeResize="0"/>
          <p:nvPr/>
        </p:nvPicPr>
        <p:blipFill rotWithShape="1">
          <a:blip r:embed="rId3">
            <a:alphaModFix/>
          </a:blip>
          <a:srcRect b="4411" l="0" r="0" t="1717"/>
          <a:stretch/>
        </p:blipFill>
        <p:spPr>
          <a:xfrm>
            <a:off x="550551" y="472100"/>
            <a:ext cx="8161251" cy="4542200"/>
          </a:xfrm>
          <a:prstGeom prst="rect">
            <a:avLst/>
          </a:prstGeom>
          <a:noFill/>
          <a:ln>
            <a:noFill/>
          </a:ln>
        </p:spPr>
      </p:pic>
      <p:sp>
        <p:nvSpPr>
          <p:cNvPr id="299" name="Google Shape;299;p42"/>
          <p:cNvSpPr txBox="1"/>
          <p:nvPr/>
        </p:nvSpPr>
        <p:spPr>
          <a:xfrm>
            <a:off x="342900" y="78500"/>
            <a:ext cx="3236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754690"/>
                </a:solidFill>
                <a:latin typeface="Playfair Display"/>
                <a:ea typeface="Playfair Display"/>
                <a:cs typeface="Playfair Display"/>
                <a:sym typeface="Playfair Display"/>
              </a:rPr>
              <a:t>MarketSmith India Graph</a:t>
            </a:r>
            <a:endParaRPr/>
          </a:p>
        </p:txBody>
      </p:sp>
      <p:pic>
        <p:nvPicPr>
          <p:cNvPr id="300" name="Google Shape;300;p42"/>
          <p:cNvPicPr preferRelativeResize="0"/>
          <p:nvPr/>
        </p:nvPicPr>
        <p:blipFill rotWithShape="1">
          <a:blip r:embed="rId4">
            <a:alphaModFix/>
          </a:blip>
          <a:srcRect b="13067" l="0" r="0" t="9424"/>
          <a:stretch/>
        </p:blipFill>
        <p:spPr>
          <a:xfrm>
            <a:off x="3527275" y="13037"/>
            <a:ext cx="1896600" cy="5245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43"/>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Hexaware</a:t>
            </a:r>
            <a:endParaRPr/>
          </a:p>
        </p:txBody>
      </p:sp>
      <p:sp>
        <p:nvSpPr>
          <p:cNvPr id="306" name="Google Shape;306;p43"/>
          <p:cNvSpPr txBox="1"/>
          <p:nvPr>
            <p:ph idx="1" type="body"/>
          </p:nvPr>
        </p:nvSpPr>
        <p:spPr>
          <a:xfrm>
            <a:off x="311700" y="1152475"/>
            <a:ext cx="58515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latin typeface="Arial"/>
                <a:ea typeface="Arial"/>
                <a:cs typeface="Arial"/>
                <a:sym typeface="Arial"/>
              </a:rPr>
              <a:t>A leading global provider of IT and BPO services</a:t>
            </a:r>
            <a:r>
              <a:rPr lang="en" sz="1400">
                <a:solidFill>
                  <a:srgbClr val="444141"/>
                </a:solidFill>
                <a:highlight>
                  <a:srgbClr val="F3F5F8"/>
                </a:highlight>
                <a:latin typeface="Arial"/>
                <a:ea typeface="Arial"/>
                <a:cs typeface="Arial"/>
                <a:sym typeface="Arial"/>
              </a:rPr>
              <a:t>.</a:t>
            </a:r>
            <a:endParaRPr sz="1400">
              <a:solidFill>
                <a:srgbClr val="444141"/>
              </a:solidFill>
              <a:highlight>
                <a:srgbClr val="F3F5F8"/>
              </a:highlight>
              <a:latin typeface="Arial"/>
              <a:ea typeface="Arial"/>
              <a:cs typeface="Arial"/>
              <a:sym typeface="Arial"/>
            </a:endParaRPr>
          </a:p>
          <a:p>
            <a:pPr indent="-317500" lvl="0" marL="457200" rtl="0" algn="l">
              <a:spcBef>
                <a:spcPts val="0"/>
              </a:spcBef>
              <a:spcAft>
                <a:spcPts val="0"/>
              </a:spcAft>
              <a:buClr>
                <a:srgbClr val="444141"/>
              </a:buClr>
              <a:buSzPts val="1400"/>
              <a:buFont typeface="Arial"/>
              <a:buChar char="❖"/>
            </a:pPr>
            <a:r>
              <a:rPr lang="en" sz="1400">
                <a:solidFill>
                  <a:srgbClr val="444141"/>
                </a:solidFill>
                <a:highlight>
                  <a:srgbClr val="F3F5F8"/>
                </a:highlight>
                <a:latin typeface="Arial"/>
                <a:ea typeface="Arial"/>
                <a:cs typeface="Arial"/>
                <a:sym typeface="Arial"/>
              </a:rPr>
              <a:t>It provides services to its clients in Banking, Capital markets, Healthcare, Insurance, retail and many more.</a:t>
            </a:r>
            <a:endParaRPr sz="1400">
              <a:solidFill>
                <a:srgbClr val="444141"/>
              </a:solidFill>
              <a:highlight>
                <a:srgbClr val="F3F5F8"/>
              </a:highlight>
              <a:latin typeface="Arial"/>
              <a:ea typeface="Arial"/>
              <a:cs typeface="Arial"/>
              <a:sym typeface="Arial"/>
            </a:endParaRPr>
          </a:p>
          <a:p>
            <a:pPr indent="-317500" lvl="0" marL="457200" rtl="0" algn="l">
              <a:spcBef>
                <a:spcPts val="0"/>
              </a:spcBef>
              <a:spcAft>
                <a:spcPts val="0"/>
              </a:spcAft>
              <a:buClr>
                <a:srgbClr val="444141"/>
              </a:buClr>
              <a:buSzPts val="1400"/>
              <a:buFont typeface="Arial"/>
              <a:buChar char="❖"/>
            </a:pPr>
            <a:r>
              <a:rPr lang="en" sz="1400">
                <a:solidFill>
                  <a:srgbClr val="444141"/>
                </a:solidFill>
                <a:highlight>
                  <a:srgbClr val="F3F5F8"/>
                </a:highlight>
                <a:latin typeface="Arial"/>
                <a:ea typeface="Arial"/>
                <a:cs typeface="Arial"/>
                <a:sym typeface="Arial"/>
              </a:rPr>
              <a:t>It </a:t>
            </a:r>
            <a:r>
              <a:rPr lang="en" sz="1400">
                <a:solidFill>
                  <a:srgbClr val="212121"/>
                </a:solidFill>
                <a:highlight>
                  <a:srgbClr val="FFFFFF"/>
                </a:highlight>
                <a:latin typeface="Arial"/>
                <a:ea typeface="Arial"/>
                <a:cs typeface="Arial"/>
                <a:sym typeface="Arial"/>
              </a:rPr>
              <a:t>reported 8.6% dip in profit sequentially at Rs. 167.7 crore for the fourth quarter which ended  at December 2019.</a:t>
            </a:r>
            <a:endParaRPr sz="1400">
              <a:solidFill>
                <a:srgbClr val="212121"/>
              </a:solidFill>
              <a:highlight>
                <a:srgbClr val="FFFFFF"/>
              </a:highlight>
              <a:latin typeface="Arial"/>
              <a:ea typeface="Arial"/>
              <a:cs typeface="Arial"/>
              <a:sym typeface="Arial"/>
            </a:endParaRPr>
          </a:p>
          <a:p>
            <a:pPr indent="-317500" lvl="0" marL="457200" rtl="0" algn="l">
              <a:spcBef>
                <a:spcPts val="0"/>
              </a:spcBef>
              <a:spcAft>
                <a:spcPts val="0"/>
              </a:spcAft>
              <a:buClr>
                <a:srgbClr val="333333"/>
              </a:buClr>
              <a:buSzPts val="1400"/>
              <a:buFont typeface="Arial"/>
              <a:buChar char="❖"/>
            </a:pPr>
            <a:r>
              <a:rPr lang="en" sz="1400">
                <a:solidFill>
                  <a:srgbClr val="333333"/>
                </a:solidFill>
                <a:highlight>
                  <a:srgbClr val="FFFFFF"/>
                </a:highlight>
                <a:latin typeface="Arial"/>
                <a:ea typeface="Arial"/>
                <a:cs typeface="Arial"/>
                <a:sym typeface="Arial"/>
              </a:rPr>
              <a:t>The company's operating profit increased by 15.2% QoQ during the quarter. </a:t>
            </a:r>
            <a:endParaRPr sz="1400">
              <a:solidFill>
                <a:srgbClr val="333333"/>
              </a:solidFill>
              <a:highlight>
                <a:srgbClr val="FFFFFF"/>
              </a:highlight>
              <a:latin typeface="Arial"/>
              <a:ea typeface="Arial"/>
              <a:cs typeface="Arial"/>
              <a:sym typeface="Arial"/>
            </a:endParaRPr>
          </a:p>
          <a:p>
            <a:pPr indent="-317500" lvl="0" marL="457200" rtl="0" algn="l">
              <a:spcBef>
                <a:spcPts val="0"/>
              </a:spcBef>
              <a:spcAft>
                <a:spcPts val="0"/>
              </a:spcAft>
              <a:buClr>
                <a:srgbClr val="333333"/>
              </a:buClr>
              <a:buSzPts val="1400"/>
              <a:buFont typeface="Arial"/>
              <a:buChar char="❖"/>
            </a:pPr>
            <a:r>
              <a:rPr lang="en" sz="1400">
                <a:solidFill>
                  <a:srgbClr val="212121"/>
                </a:solidFill>
                <a:highlight>
                  <a:srgbClr val="FFFFFF"/>
                </a:highlight>
                <a:latin typeface="Arial"/>
                <a:ea typeface="Arial"/>
                <a:cs typeface="Arial"/>
                <a:sym typeface="Arial"/>
              </a:rPr>
              <a:t>The company reported a total contract value of deal wins worth $30 million compared to $28 million reported last quarter. A lot of new projects are coming in from healthcare, cloud migration and companies moving to platform based busin</a:t>
            </a:r>
            <a:r>
              <a:rPr lang="en" sz="1400">
                <a:solidFill>
                  <a:srgbClr val="212121"/>
                </a:solidFill>
                <a:highlight>
                  <a:srgbClr val="FFFFFF"/>
                </a:highlight>
                <a:latin typeface="Arial"/>
                <a:ea typeface="Arial"/>
                <a:cs typeface="Arial"/>
                <a:sym typeface="Arial"/>
              </a:rPr>
              <a:t>esses.</a:t>
            </a:r>
            <a:endParaRPr sz="1400">
              <a:solidFill>
                <a:srgbClr val="212121"/>
              </a:solidFill>
              <a:highlight>
                <a:srgbClr val="FFFFFF"/>
              </a:highlight>
              <a:latin typeface="Arial"/>
              <a:ea typeface="Arial"/>
              <a:cs typeface="Arial"/>
              <a:sym typeface="Arial"/>
            </a:endParaRPr>
          </a:p>
          <a:p>
            <a:pPr indent="-317500" lvl="0" marL="457200" rtl="0" algn="l">
              <a:spcBef>
                <a:spcPts val="0"/>
              </a:spcBef>
              <a:spcAft>
                <a:spcPts val="0"/>
              </a:spcAft>
              <a:buClr>
                <a:srgbClr val="212121"/>
              </a:buClr>
              <a:buSzPts val="1400"/>
              <a:buFont typeface="Arial"/>
              <a:buChar char="❖"/>
            </a:pPr>
            <a:r>
              <a:rPr lang="en" sz="1400">
                <a:solidFill>
                  <a:srgbClr val="212121"/>
                </a:solidFill>
                <a:highlight>
                  <a:srgbClr val="FFFFFF"/>
                </a:highlight>
                <a:latin typeface="Arial"/>
                <a:ea typeface="Arial"/>
                <a:cs typeface="Arial"/>
                <a:sym typeface="Arial"/>
              </a:rPr>
              <a:t>However, Hexaware’s Dec’19 quarter results were below par with EBIT margin decline of almost 50 bps sequentially impacted by ramp downs at top client and strong hiring in the quarter.</a:t>
            </a:r>
            <a:endParaRPr sz="1400">
              <a:solidFill>
                <a:srgbClr val="212121"/>
              </a:solidFill>
              <a:highlight>
                <a:srgbClr val="FFFFFF"/>
              </a:highlight>
              <a:latin typeface="Arial"/>
              <a:ea typeface="Arial"/>
              <a:cs typeface="Arial"/>
              <a:sym typeface="Arial"/>
            </a:endParaRPr>
          </a:p>
        </p:txBody>
      </p:sp>
      <p:sp>
        <p:nvSpPr>
          <p:cNvPr id="307" name="Google Shape;307;p4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8" name="Google Shape;308;p43"/>
          <p:cNvPicPr preferRelativeResize="0"/>
          <p:nvPr/>
        </p:nvPicPr>
        <p:blipFill>
          <a:blip r:embed="rId3">
            <a:alphaModFix/>
          </a:blip>
          <a:stretch>
            <a:fillRect/>
          </a:stretch>
        </p:blipFill>
        <p:spPr>
          <a:xfrm>
            <a:off x="6315600" y="1152475"/>
            <a:ext cx="2581275" cy="1771650"/>
          </a:xfrm>
          <a:prstGeom prst="rect">
            <a:avLst/>
          </a:prstGeom>
          <a:noFill/>
          <a:ln>
            <a:noFill/>
          </a:ln>
        </p:spPr>
      </p:pic>
      <p:pic>
        <p:nvPicPr>
          <p:cNvPr id="309" name="Google Shape;309;p43"/>
          <p:cNvPicPr preferRelativeResize="0"/>
          <p:nvPr/>
        </p:nvPicPr>
        <p:blipFill>
          <a:blip r:embed="rId4">
            <a:alphaModFix/>
          </a:blip>
          <a:stretch>
            <a:fillRect/>
          </a:stretch>
        </p:blipFill>
        <p:spPr>
          <a:xfrm>
            <a:off x="6315588" y="2997750"/>
            <a:ext cx="2428875" cy="1885950"/>
          </a:xfrm>
          <a:prstGeom prst="rect">
            <a:avLst/>
          </a:prstGeom>
          <a:noFill/>
          <a:ln>
            <a:noFill/>
          </a:ln>
        </p:spPr>
      </p:pic>
      <p:pic>
        <p:nvPicPr>
          <p:cNvPr id="310" name="Google Shape;310;p43"/>
          <p:cNvPicPr preferRelativeResize="0"/>
          <p:nvPr/>
        </p:nvPicPr>
        <p:blipFill>
          <a:blip r:embed="rId5">
            <a:alphaModFix/>
          </a:blip>
          <a:stretch>
            <a:fillRect/>
          </a:stretch>
        </p:blipFill>
        <p:spPr>
          <a:xfrm>
            <a:off x="6690425" y="391350"/>
            <a:ext cx="1831626" cy="8438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4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Current Scenario and a word by the CEO</a:t>
            </a:r>
            <a:endParaRPr sz="2400"/>
          </a:p>
        </p:txBody>
      </p:sp>
      <p:sp>
        <p:nvSpPr>
          <p:cNvPr id="316" name="Google Shape;316;p44"/>
          <p:cNvSpPr txBox="1"/>
          <p:nvPr>
            <p:ph idx="1" type="body"/>
          </p:nvPr>
        </p:nvSpPr>
        <p:spPr>
          <a:xfrm>
            <a:off x="311700" y="1017450"/>
            <a:ext cx="8520600" cy="3416400"/>
          </a:xfrm>
          <a:prstGeom prst="rect">
            <a:avLst/>
          </a:prstGeom>
        </p:spPr>
        <p:txBody>
          <a:bodyPr anchorCtr="0" anchor="t" bIns="91425" lIns="91425" spcFirstLastPara="1" rIns="91425" wrap="square" tIns="91425">
            <a:noAutofit/>
          </a:bodyPr>
          <a:lstStyle/>
          <a:p>
            <a:pPr indent="-317500" lvl="0" marL="457200" rtl="0" algn="l">
              <a:lnSpc>
                <a:spcPct val="107000"/>
              </a:lnSpc>
              <a:spcBef>
                <a:spcPts val="1200"/>
              </a:spcBef>
              <a:spcAft>
                <a:spcPts val="0"/>
              </a:spcAft>
              <a:buSzPts val="1400"/>
              <a:buFont typeface="Arial"/>
              <a:buChar char="❖"/>
            </a:pPr>
            <a:r>
              <a:rPr lang="en" sz="1400">
                <a:solidFill>
                  <a:srgbClr val="000000"/>
                </a:solidFill>
                <a:latin typeface="Arial"/>
                <a:ea typeface="Arial"/>
                <a:cs typeface="Arial"/>
                <a:sym typeface="Arial"/>
              </a:rPr>
              <a:t>The company had transitioned to a work from home model almost a week before the 21-day national lockdown was announced. 99% of its IT services and 75% (by revenue) of the BPO operations were currently being run from home, with no impact on client delivery.</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Speaking at an investor call, R Srikrishna said that in the medium term, they expected a positive impact from this situation as the demand for Cloud based solutions and automation increases.</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He also added “This crisis has helped cement customer relationships and built trust and credibility. Once this passes, we will be in a solid position to gain market share.”</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On being asked What is the scope for Indian technology companies, his say was that many Indian IT companies would benefit due to a shift in spending to higher value work.</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To help the company in cost savings and to allow the management dedicate more time in company’s business, it has decided to delist its shares.</a:t>
            </a:r>
            <a:endParaRPr sz="1400">
              <a:solidFill>
                <a:srgbClr val="000000"/>
              </a:solidFill>
              <a:latin typeface="Arial"/>
              <a:ea typeface="Arial"/>
              <a:cs typeface="Arial"/>
              <a:sym typeface="Arial"/>
            </a:endParaRPr>
          </a:p>
        </p:txBody>
      </p:sp>
      <p:sp>
        <p:nvSpPr>
          <p:cNvPr id="317" name="Google Shape;317;p4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4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3" name="Google Shape;323;p45"/>
          <p:cNvSpPr txBox="1"/>
          <p:nvPr/>
        </p:nvSpPr>
        <p:spPr>
          <a:xfrm>
            <a:off x="3470200" y="4369975"/>
            <a:ext cx="2190000" cy="4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MarketSmith India Graph</a:t>
            </a:r>
            <a:endParaRPr/>
          </a:p>
        </p:txBody>
      </p:sp>
      <p:pic>
        <p:nvPicPr>
          <p:cNvPr id="324" name="Google Shape;324;p45"/>
          <p:cNvPicPr preferRelativeResize="0"/>
          <p:nvPr/>
        </p:nvPicPr>
        <p:blipFill>
          <a:blip r:embed="rId3">
            <a:alphaModFix/>
          </a:blip>
          <a:stretch>
            <a:fillRect/>
          </a:stretch>
        </p:blipFill>
        <p:spPr>
          <a:xfrm>
            <a:off x="200925" y="864325"/>
            <a:ext cx="8509400" cy="3492549"/>
          </a:xfrm>
          <a:prstGeom prst="rect">
            <a:avLst/>
          </a:prstGeom>
          <a:noFill/>
          <a:ln>
            <a:noFill/>
          </a:ln>
        </p:spPr>
      </p:pic>
      <p:pic>
        <p:nvPicPr>
          <p:cNvPr id="325" name="Google Shape;325;p45"/>
          <p:cNvPicPr preferRelativeResize="0"/>
          <p:nvPr/>
        </p:nvPicPr>
        <p:blipFill>
          <a:blip r:embed="rId4">
            <a:alphaModFix/>
          </a:blip>
          <a:stretch>
            <a:fillRect/>
          </a:stretch>
        </p:blipFill>
        <p:spPr>
          <a:xfrm>
            <a:off x="200925" y="140175"/>
            <a:ext cx="6489651" cy="7241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4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Cyient</a:t>
            </a:r>
            <a:endParaRPr/>
          </a:p>
        </p:txBody>
      </p:sp>
      <p:sp>
        <p:nvSpPr>
          <p:cNvPr id="331" name="Google Shape;331;p46"/>
          <p:cNvSpPr txBox="1"/>
          <p:nvPr>
            <p:ph idx="1" type="body"/>
          </p:nvPr>
        </p:nvSpPr>
        <p:spPr>
          <a:xfrm>
            <a:off x="259900" y="982250"/>
            <a:ext cx="48021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In Q4 FY20, services revenue de-growth of 8.8% YoY (in CC),  group revenue de-growth of 8.6% (in CC) and delivered normalized EBIT margins of 8.4%, lower by 118 bps QoQ .</a:t>
            </a:r>
            <a:endParaRPr sz="1200"/>
          </a:p>
          <a:p>
            <a:pPr indent="-304800" lvl="0" marL="457200" rtl="0" algn="l">
              <a:spcBef>
                <a:spcPts val="0"/>
              </a:spcBef>
              <a:spcAft>
                <a:spcPts val="0"/>
              </a:spcAft>
              <a:buSzPts val="1200"/>
              <a:buChar char="❖"/>
            </a:pPr>
            <a:r>
              <a:rPr lang="en" sz="1200"/>
              <a:t>Other income reduced to ₹206 Mn, down by 58.7%, mainly due to unrealized Fx losses and decrease in forward gains.</a:t>
            </a:r>
            <a:endParaRPr sz="1200"/>
          </a:p>
          <a:p>
            <a:pPr indent="-304800" lvl="0" marL="457200" rtl="0" algn="l">
              <a:spcBef>
                <a:spcPts val="0"/>
              </a:spcBef>
              <a:spcAft>
                <a:spcPts val="0"/>
              </a:spcAft>
              <a:buSzPts val="1200"/>
              <a:buChar char="❖"/>
            </a:pPr>
            <a:r>
              <a:rPr lang="en" sz="1200"/>
              <a:t>Design Led Manufacturing grew by 12.4% QoQ primarily due to standalone increase.</a:t>
            </a:r>
            <a:endParaRPr sz="1200"/>
          </a:p>
          <a:p>
            <a:pPr indent="-304800" lvl="0" marL="457200" rtl="0" algn="l">
              <a:spcBef>
                <a:spcPts val="0"/>
              </a:spcBef>
              <a:spcAft>
                <a:spcPts val="0"/>
              </a:spcAft>
              <a:buSzPts val="1200"/>
              <a:buChar char="❖"/>
            </a:pPr>
            <a:r>
              <a:rPr lang="en" sz="1200"/>
              <a:t>Balance sheet is remained somewhat strong with cash at US$130 Mn and debt at US$50 Mn.</a:t>
            </a:r>
            <a:endParaRPr sz="1200"/>
          </a:p>
          <a:p>
            <a:pPr indent="-304800" lvl="0" marL="457200" rtl="0" algn="l">
              <a:spcBef>
                <a:spcPts val="0"/>
              </a:spcBef>
              <a:spcAft>
                <a:spcPts val="0"/>
              </a:spcAft>
              <a:buSzPts val="1200"/>
              <a:buChar char="❖"/>
            </a:pPr>
            <a:r>
              <a:rPr lang="en" sz="1200"/>
              <a:t>A&amp;D saw an increase by 4.7% QoQ (due to increased defense spending) but de-growth of 9.0% YoY mainly due to decline in commercial aerospace due to COVID-19.</a:t>
            </a:r>
            <a:endParaRPr sz="1200"/>
          </a:p>
          <a:p>
            <a:pPr indent="-304800" lvl="0" marL="457200" rtl="0" algn="l">
              <a:spcBef>
                <a:spcPts val="0"/>
              </a:spcBef>
              <a:spcAft>
                <a:spcPts val="0"/>
              </a:spcAft>
              <a:buSzPts val="1200"/>
              <a:buChar char="❖"/>
            </a:pPr>
            <a:r>
              <a:rPr lang="en" sz="1200"/>
              <a:t> Energy and utilities and semiconductors saw major decline of 20.5% and 22.3%.</a:t>
            </a:r>
            <a:endParaRPr sz="1200"/>
          </a:p>
          <a:p>
            <a:pPr indent="-304800" lvl="0" marL="457200" rtl="0" algn="l">
              <a:spcBef>
                <a:spcPts val="0"/>
              </a:spcBef>
              <a:spcAft>
                <a:spcPts val="0"/>
              </a:spcAft>
              <a:buSzPts val="1200"/>
              <a:buChar char="❖"/>
            </a:pPr>
            <a:r>
              <a:rPr lang="en" sz="1200"/>
              <a:t>The Company added 22 new customers.</a:t>
            </a:r>
            <a:endParaRPr sz="1200"/>
          </a:p>
        </p:txBody>
      </p:sp>
      <p:sp>
        <p:nvSpPr>
          <p:cNvPr id="332" name="Google Shape;332;p4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33" name="Google Shape;333;p46"/>
          <p:cNvPicPr preferRelativeResize="0"/>
          <p:nvPr/>
        </p:nvPicPr>
        <p:blipFill>
          <a:blip r:embed="rId3">
            <a:alphaModFix/>
          </a:blip>
          <a:stretch>
            <a:fillRect/>
          </a:stretch>
        </p:blipFill>
        <p:spPr>
          <a:xfrm>
            <a:off x="5207000" y="391350"/>
            <a:ext cx="3777200" cy="2266320"/>
          </a:xfrm>
          <a:prstGeom prst="rect">
            <a:avLst/>
          </a:prstGeom>
          <a:noFill/>
          <a:ln>
            <a:noFill/>
          </a:ln>
        </p:spPr>
      </p:pic>
      <p:pic>
        <p:nvPicPr>
          <p:cNvPr id="334" name="Google Shape;334;p46"/>
          <p:cNvPicPr preferRelativeResize="0"/>
          <p:nvPr/>
        </p:nvPicPr>
        <p:blipFill>
          <a:blip r:embed="rId4">
            <a:alphaModFix/>
          </a:blip>
          <a:stretch>
            <a:fillRect/>
          </a:stretch>
        </p:blipFill>
        <p:spPr>
          <a:xfrm>
            <a:off x="5181400" y="2571750"/>
            <a:ext cx="3828400" cy="239758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47"/>
          <p:cNvSpPr txBox="1"/>
          <p:nvPr>
            <p:ph idx="1" type="body"/>
          </p:nvPr>
        </p:nvSpPr>
        <p:spPr>
          <a:xfrm>
            <a:off x="311700" y="333025"/>
            <a:ext cx="8520600" cy="4236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b="1" lang="en" sz="1200"/>
              <a:t>Aerospace and defense</a:t>
            </a:r>
            <a:r>
              <a:rPr b="1" lang="en" sz="1200"/>
              <a:t> (4.7% QoQ)</a:t>
            </a:r>
            <a:r>
              <a:rPr b="1" lang="en" sz="1200"/>
              <a:t>: </a:t>
            </a:r>
            <a:r>
              <a:rPr lang="en" sz="1200"/>
              <a:t>Defense sector has seen a steady growth over the years and is expected to continue with optimistic estimate of 3-4% growth in defense spending as inter government tensions grow. As most of the revenue is from the exports to the Americas and USA being the major defense spender, revenue from defense is likely to rise in the coming future. Commercial aerospace has seen a descent in 2019 due to order backlog, and late deliverables. Boeing and Airbus estimates of more than 50% drop volume in the coming quarters due to COVID-19. This will effect IT companies but hopefully not to the extent of 50%. Its estimated by industry experts that it might take upto 18-24 months for the industry to get back on its feet but it will as going forward air travel is going to be popular.COVID-19 has only accelerated the depression part of this sector’s business cycle.This sector is expected to have a medium-term impact on the IT sector but is expected to return to normal in long-term.</a:t>
            </a:r>
            <a:endParaRPr sz="1200"/>
          </a:p>
          <a:p>
            <a:pPr indent="-304800" lvl="0" marL="457200" rtl="0" algn="l">
              <a:spcBef>
                <a:spcPts val="0"/>
              </a:spcBef>
              <a:spcAft>
                <a:spcPts val="0"/>
              </a:spcAft>
              <a:buSzPts val="1200"/>
              <a:buChar char="❖"/>
            </a:pPr>
            <a:r>
              <a:rPr b="1" lang="en" sz="1200"/>
              <a:t>Energy and Utilities</a:t>
            </a:r>
            <a:r>
              <a:rPr b="1" lang="en" sz="1200"/>
              <a:t>(-20.5% QoQ)</a:t>
            </a:r>
            <a:r>
              <a:rPr b="1" lang="en" sz="1200"/>
              <a:t>: </a:t>
            </a:r>
            <a:r>
              <a:rPr lang="en" sz="1200"/>
              <a:t>Major problems in this sector comes from the restrictions in field work in the facilities in the Americas. This too will have a medium impact but as businesses start to reopen this sector is expected to show good strength due to expected increased popularity of online </a:t>
            </a:r>
            <a:r>
              <a:rPr lang="en" sz="1200"/>
              <a:t>maintenance</a:t>
            </a:r>
            <a:r>
              <a:rPr lang="en" sz="1200"/>
              <a:t> of the services by the people.</a:t>
            </a:r>
            <a:endParaRPr sz="1200"/>
          </a:p>
          <a:p>
            <a:pPr indent="-304800" lvl="0" marL="457200" rtl="0" algn="l">
              <a:spcBef>
                <a:spcPts val="0"/>
              </a:spcBef>
              <a:spcAft>
                <a:spcPts val="0"/>
              </a:spcAft>
              <a:buSzPts val="1200"/>
              <a:buChar char="❖"/>
            </a:pPr>
            <a:r>
              <a:rPr b="1" lang="en" sz="1200"/>
              <a:t>Communications</a:t>
            </a:r>
            <a:r>
              <a:rPr b="1" lang="en" sz="1200"/>
              <a:t>(-2% QoQ)</a:t>
            </a:r>
            <a:r>
              <a:rPr b="1" lang="en" sz="1200"/>
              <a:t>: </a:t>
            </a:r>
            <a:r>
              <a:rPr lang="en" sz="1200"/>
              <a:t>Comms industry is expected to rise due to the introduction of 5G and increased demand of high speed internet. This will result in increased no. of clients n network management and designing sector.</a:t>
            </a:r>
            <a:endParaRPr sz="1200"/>
          </a:p>
          <a:p>
            <a:pPr indent="-304800" lvl="0" marL="457200" rtl="0" algn="l">
              <a:spcBef>
                <a:spcPts val="0"/>
              </a:spcBef>
              <a:spcAft>
                <a:spcPts val="0"/>
              </a:spcAft>
              <a:buSzPts val="1200"/>
              <a:buChar char="❖"/>
            </a:pPr>
            <a:r>
              <a:rPr b="1" lang="en" sz="1200"/>
              <a:t>Semiconductors</a:t>
            </a:r>
            <a:r>
              <a:rPr b="1" lang="en" sz="1200"/>
              <a:t>(-22.3% QoQ)</a:t>
            </a:r>
            <a:r>
              <a:rPr b="1" lang="en" sz="1200"/>
              <a:t>: </a:t>
            </a:r>
            <a:r>
              <a:rPr lang="en" sz="1200"/>
              <a:t>The decline witnessed in this industry is mainly due to supply chain restrictions such as raw materials from China etc. which should fade with the end of the pandemic. As automation will rise due to the social distancing norms, more and more devices will need chips and this will result in a great opportunity for IT companies to invest in new technologies and innovations.</a:t>
            </a:r>
            <a:endParaRPr sz="1200"/>
          </a:p>
          <a:p>
            <a:pPr indent="-304800" lvl="0" marL="457200" rtl="0" algn="l">
              <a:spcBef>
                <a:spcPts val="0"/>
              </a:spcBef>
              <a:spcAft>
                <a:spcPts val="0"/>
              </a:spcAft>
              <a:buSzPts val="1200"/>
              <a:buChar char="❖"/>
            </a:pPr>
            <a:r>
              <a:rPr b="1" lang="en" sz="1200"/>
              <a:t>Medical Technology and Healthcare</a:t>
            </a:r>
            <a:r>
              <a:rPr b="1" lang="en" sz="1200"/>
              <a:t>(-10.9% QoQ)</a:t>
            </a:r>
            <a:r>
              <a:rPr b="1" lang="en" sz="1200"/>
              <a:t>: </a:t>
            </a:r>
            <a:r>
              <a:rPr lang="en" sz="1200"/>
              <a:t>Increase in COVID related activities have had major in investment but non-COVID activities like elective surgeries are at a near zero level. This pandemic will instill major investment in the future in MT&amp;H industry with better automation and management systems are demanded by the facilities. </a:t>
            </a:r>
            <a:endParaRPr sz="1200"/>
          </a:p>
        </p:txBody>
      </p:sp>
      <p:sp>
        <p:nvSpPr>
          <p:cNvPr id="340" name="Google Shape;340;p4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4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46" name="Google Shape;346;p48"/>
          <p:cNvPicPr preferRelativeResize="0"/>
          <p:nvPr/>
        </p:nvPicPr>
        <p:blipFill>
          <a:blip r:embed="rId3">
            <a:alphaModFix/>
          </a:blip>
          <a:stretch>
            <a:fillRect/>
          </a:stretch>
        </p:blipFill>
        <p:spPr>
          <a:xfrm>
            <a:off x="596425" y="325300"/>
            <a:ext cx="8180801" cy="4690525"/>
          </a:xfrm>
          <a:prstGeom prst="rect">
            <a:avLst/>
          </a:prstGeom>
          <a:noFill/>
          <a:ln>
            <a:noFill/>
          </a:ln>
        </p:spPr>
      </p:pic>
      <p:sp>
        <p:nvSpPr>
          <p:cNvPr id="347" name="Google Shape;347;p48"/>
          <p:cNvSpPr txBox="1"/>
          <p:nvPr/>
        </p:nvSpPr>
        <p:spPr>
          <a:xfrm>
            <a:off x="2168400" y="1080525"/>
            <a:ext cx="4351500" cy="3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Lato"/>
                <a:ea typeface="Lato"/>
                <a:cs typeface="Lato"/>
                <a:sym typeface="Lato"/>
              </a:rPr>
              <a:t>Poor price strength is considered mainly due to volume decline rather than price.</a:t>
            </a:r>
            <a:endParaRPr sz="1100">
              <a:latin typeface="Lato"/>
              <a:ea typeface="Lato"/>
              <a:cs typeface="Lato"/>
              <a:sym typeface="Lato"/>
            </a:endParaRPr>
          </a:p>
        </p:txBody>
      </p:sp>
      <p:sp>
        <p:nvSpPr>
          <p:cNvPr id="348" name="Google Shape;348;p48"/>
          <p:cNvSpPr txBox="1"/>
          <p:nvPr/>
        </p:nvSpPr>
        <p:spPr>
          <a:xfrm>
            <a:off x="2471825" y="3263725"/>
            <a:ext cx="3049200" cy="4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Fundamentals are expected to decline even further in the next two quarters before rising to normal</a:t>
            </a:r>
            <a:r>
              <a:rPr lang="en">
                <a:latin typeface="Lato"/>
                <a:ea typeface="Lato"/>
                <a:cs typeface="Lato"/>
                <a:sym typeface="Lato"/>
              </a:rPr>
              <a:t> </a:t>
            </a:r>
            <a:endParaRPr>
              <a:latin typeface="Lato"/>
              <a:ea typeface="Lato"/>
              <a:cs typeface="Lato"/>
              <a:sym typeface="Lato"/>
            </a:endParaRPr>
          </a:p>
        </p:txBody>
      </p:sp>
      <p:sp>
        <p:nvSpPr>
          <p:cNvPr id="349" name="Google Shape;349;p48"/>
          <p:cNvSpPr txBox="1"/>
          <p:nvPr/>
        </p:nvSpPr>
        <p:spPr>
          <a:xfrm>
            <a:off x="7200900" y="1916800"/>
            <a:ext cx="2042700" cy="6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Institutional selling is the major reason for poor performance of the company</a:t>
            </a:r>
            <a:endParaRPr sz="1000">
              <a:latin typeface="Lato"/>
              <a:ea typeface="Lato"/>
              <a:cs typeface="Lato"/>
              <a:sym typeface="Lato"/>
            </a:endParaRPr>
          </a:p>
        </p:txBody>
      </p:sp>
      <p:cxnSp>
        <p:nvCxnSpPr>
          <p:cNvPr id="350" name="Google Shape;350;p48"/>
          <p:cNvCxnSpPr>
            <a:stCxn id="347" idx="1"/>
          </p:cNvCxnSpPr>
          <p:nvPr/>
        </p:nvCxnSpPr>
        <p:spPr>
          <a:xfrm rot="10800000">
            <a:off x="2013000" y="865875"/>
            <a:ext cx="155400" cy="366300"/>
          </a:xfrm>
          <a:prstGeom prst="straightConnector1">
            <a:avLst/>
          </a:prstGeom>
          <a:noFill/>
          <a:ln cap="flat" cmpd="sng" w="9525">
            <a:solidFill>
              <a:schemeClr val="dk2"/>
            </a:solidFill>
            <a:prstDash val="solid"/>
            <a:round/>
            <a:headEnd len="med" w="med" type="none"/>
            <a:tailEnd len="med" w="med" type="none"/>
          </a:ln>
        </p:spPr>
      </p:cxnSp>
      <p:cxnSp>
        <p:nvCxnSpPr>
          <p:cNvPr id="351" name="Google Shape;351;p48"/>
          <p:cNvCxnSpPr>
            <a:stCxn id="348" idx="1"/>
          </p:cNvCxnSpPr>
          <p:nvPr/>
        </p:nvCxnSpPr>
        <p:spPr>
          <a:xfrm flipH="1">
            <a:off x="1916825" y="3489475"/>
            <a:ext cx="555000" cy="174000"/>
          </a:xfrm>
          <a:prstGeom prst="straightConnector1">
            <a:avLst/>
          </a:prstGeom>
          <a:noFill/>
          <a:ln cap="flat" cmpd="sng" w="9525">
            <a:solidFill>
              <a:schemeClr val="dk2"/>
            </a:solidFill>
            <a:prstDash val="solid"/>
            <a:round/>
            <a:headEnd len="med" w="med" type="none"/>
            <a:tailEnd len="med" w="med" type="none"/>
          </a:ln>
        </p:spPr>
      </p:cxnSp>
      <p:cxnSp>
        <p:nvCxnSpPr>
          <p:cNvPr id="352" name="Google Shape;352;p48"/>
          <p:cNvCxnSpPr/>
          <p:nvPr/>
        </p:nvCxnSpPr>
        <p:spPr>
          <a:xfrm flipH="1">
            <a:off x="7208325" y="2508850"/>
            <a:ext cx="1361700" cy="1161900"/>
          </a:xfrm>
          <a:prstGeom prst="straightConnector1">
            <a:avLst/>
          </a:prstGeom>
          <a:noFill/>
          <a:ln cap="flat" cmpd="sng" w="9525">
            <a:solidFill>
              <a:schemeClr val="dk2"/>
            </a:solidFill>
            <a:prstDash val="solid"/>
            <a:round/>
            <a:headEnd len="med" w="med" type="none"/>
            <a:tailEnd len="med" w="med" type="none"/>
          </a:ln>
        </p:spPr>
      </p:cxnSp>
      <p:sp>
        <p:nvSpPr>
          <p:cNvPr id="353" name="Google Shape;353;p48"/>
          <p:cNvSpPr/>
          <p:nvPr/>
        </p:nvSpPr>
        <p:spPr>
          <a:xfrm>
            <a:off x="2190625" y="1154500"/>
            <a:ext cx="3870600" cy="366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8"/>
          <p:cNvSpPr/>
          <p:nvPr/>
        </p:nvSpPr>
        <p:spPr>
          <a:xfrm>
            <a:off x="2553250" y="3345125"/>
            <a:ext cx="2849400" cy="366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8"/>
          <p:cNvSpPr/>
          <p:nvPr/>
        </p:nvSpPr>
        <p:spPr>
          <a:xfrm>
            <a:off x="7237900" y="2013000"/>
            <a:ext cx="1801200" cy="495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49"/>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361" name="Google Shape;361;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IT sector looked resistant even during a crisis</a:t>
            </a:r>
            <a:endParaRPr/>
          </a:p>
          <a:p>
            <a:pPr indent="-342900" lvl="0" marL="457200" rtl="0" algn="l">
              <a:spcBef>
                <a:spcPts val="0"/>
              </a:spcBef>
              <a:spcAft>
                <a:spcPts val="0"/>
              </a:spcAft>
              <a:buSzPts val="1800"/>
              <a:buChar char="●"/>
            </a:pPr>
            <a:r>
              <a:rPr lang="en"/>
              <a:t>A decline, or at least a slowdown in growth expected in Q1 FY21</a:t>
            </a:r>
            <a:endParaRPr/>
          </a:p>
          <a:p>
            <a:pPr indent="-342900" lvl="0" marL="457200" rtl="0" algn="l">
              <a:spcBef>
                <a:spcPts val="0"/>
              </a:spcBef>
              <a:spcAft>
                <a:spcPts val="0"/>
              </a:spcAft>
              <a:buSzPts val="1800"/>
              <a:buChar char="●"/>
            </a:pPr>
            <a:r>
              <a:rPr lang="en"/>
              <a:t>Margins remained good for the sector as a whole</a:t>
            </a:r>
            <a:endParaRPr/>
          </a:p>
          <a:p>
            <a:pPr indent="-342900" lvl="0" marL="457200" rtl="0" algn="l">
              <a:spcBef>
                <a:spcPts val="0"/>
              </a:spcBef>
              <a:spcAft>
                <a:spcPts val="0"/>
              </a:spcAft>
              <a:buSzPts val="1800"/>
              <a:buChar char="●"/>
            </a:pPr>
            <a:r>
              <a:rPr lang="en"/>
              <a:t>Cost cut measures have been taken in most firms to maintain margins</a:t>
            </a:r>
            <a:endParaRPr/>
          </a:p>
          <a:p>
            <a:pPr indent="-342900" lvl="0" marL="457200" rtl="0" algn="l">
              <a:spcBef>
                <a:spcPts val="0"/>
              </a:spcBef>
              <a:spcAft>
                <a:spcPts val="0"/>
              </a:spcAft>
              <a:buSzPts val="1800"/>
              <a:buChar char="●"/>
            </a:pPr>
            <a:r>
              <a:rPr lang="en"/>
              <a:t>More focus of firms on automation, digitization and cloud computing</a:t>
            </a:r>
            <a:endParaRPr/>
          </a:p>
          <a:p>
            <a:pPr indent="-342900" lvl="0" marL="457200" rtl="0" algn="l">
              <a:spcBef>
                <a:spcPts val="0"/>
              </a:spcBef>
              <a:spcAft>
                <a:spcPts val="0"/>
              </a:spcAft>
              <a:buSzPts val="1800"/>
              <a:buChar char="●"/>
            </a:pPr>
            <a:r>
              <a:rPr lang="en"/>
              <a:t>Most firms signed large deals in the last two quarters which show the growth potential in the upcoming years</a:t>
            </a:r>
            <a:endParaRPr/>
          </a:p>
          <a:p>
            <a:pPr indent="-342900" lvl="0" marL="457200" rtl="0" algn="l">
              <a:spcBef>
                <a:spcPts val="0"/>
              </a:spcBef>
              <a:spcAft>
                <a:spcPts val="0"/>
              </a:spcAft>
              <a:buSzPts val="1800"/>
              <a:buChar char="●"/>
            </a:pPr>
            <a:r>
              <a:rPr lang="en"/>
              <a:t>Market trend has been like a wave which dragged along with it some IT stocks, but has recovered quite a lot since May</a:t>
            </a:r>
            <a:endParaRPr/>
          </a:p>
          <a:p>
            <a:pPr indent="-342900" lvl="0" marL="457200" rtl="0" algn="l">
              <a:spcBef>
                <a:spcPts val="0"/>
              </a:spcBef>
              <a:spcAft>
                <a:spcPts val="0"/>
              </a:spcAft>
              <a:buSzPts val="1800"/>
              <a:buChar char="●"/>
            </a:pPr>
            <a:r>
              <a:rPr lang="en"/>
              <a:t>Market might be in a bull trap, but investors like Jhunjhunwala remain optimistic for a full blown bull market</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362" name="Google Shape;362;p4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Sector Verticals</a:t>
            </a:r>
            <a:endParaRPr/>
          </a:p>
        </p:txBody>
      </p:sp>
      <p:sp>
        <p:nvSpPr>
          <p:cNvPr id="84" name="Google Shape;84;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AutoNum type="arabicPeriod"/>
            </a:pPr>
            <a:r>
              <a:rPr b="1" lang="en" sz="1400">
                <a:solidFill>
                  <a:srgbClr val="000000"/>
                </a:solidFill>
              </a:rPr>
              <a:t>Banking and Financial Services:  </a:t>
            </a:r>
            <a:r>
              <a:rPr lang="en" sz="1400">
                <a:solidFill>
                  <a:srgbClr val="474747"/>
                </a:solidFill>
                <a:highlight>
                  <a:srgbClr val="FFFFFF"/>
                </a:highlight>
                <a:latin typeface="Arial"/>
                <a:ea typeface="Arial"/>
                <a:cs typeface="Arial"/>
                <a:sym typeface="Arial"/>
              </a:rPr>
              <a:t>The COVID-19 pandemic could be one of the most serious challenges faced by the financial services industry in nearly a century. The COVID-19 impact on banking will be severe – fall in demand, lower incomes, production shutdowns - and will adversely affect the business of banks. The situation is exacerbated by staff shortages, inadequate digital maturity, and pressure on the existing infrastructure as firms scramble to deal with the impact of COVID-19 on financial services.</a:t>
            </a:r>
            <a:br>
              <a:rPr lang="en" sz="1400">
                <a:solidFill>
                  <a:srgbClr val="474747"/>
                </a:solidFill>
                <a:highlight>
                  <a:srgbClr val="FFFFFF"/>
                </a:highlight>
                <a:latin typeface="Arial"/>
                <a:ea typeface="Arial"/>
                <a:cs typeface="Arial"/>
                <a:sym typeface="Arial"/>
              </a:rPr>
            </a:br>
            <a:endParaRPr sz="1400">
              <a:solidFill>
                <a:srgbClr val="474747"/>
              </a:solidFill>
              <a:highlight>
                <a:srgbClr val="FFFFFF"/>
              </a:highlight>
              <a:latin typeface="Arial"/>
              <a:ea typeface="Arial"/>
              <a:cs typeface="Arial"/>
              <a:sym typeface="Arial"/>
            </a:endParaRPr>
          </a:p>
          <a:p>
            <a:pPr indent="-311150" lvl="0" marL="457200" rtl="0" algn="l">
              <a:spcBef>
                <a:spcPts val="0"/>
              </a:spcBef>
              <a:spcAft>
                <a:spcPts val="0"/>
              </a:spcAft>
              <a:buClr>
                <a:srgbClr val="474747"/>
              </a:buClr>
              <a:buSzPts val="1300"/>
              <a:buFont typeface="Arial"/>
              <a:buAutoNum type="arabicPeriod"/>
            </a:pPr>
            <a:r>
              <a:rPr b="1" lang="en" sz="1400">
                <a:solidFill>
                  <a:srgbClr val="474747"/>
                </a:solidFill>
                <a:highlight>
                  <a:srgbClr val="FFFFFF"/>
                </a:highlight>
                <a:latin typeface="Arial"/>
                <a:ea typeface="Arial"/>
                <a:cs typeface="Arial"/>
                <a:sym typeface="Arial"/>
              </a:rPr>
              <a:t>Retail: </a:t>
            </a:r>
            <a:r>
              <a:rPr lang="en" sz="1400">
                <a:solidFill>
                  <a:srgbClr val="47525E"/>
                </a:solidFill>
                <a:highlight>
                  <a:srgbClr val="FFFFFF"/>
                </a:highlight>
                <a:latin typeface="Arial"/>
                <a:ea typeface="Arial"/>
                <a:cs typeface="Arial"/>
                <a:sym typeface="Arial"/>
              </a:rPr>
              <a:t>According to several reports, as many as 13 retailers in the US with 3,800-plus stores have already filed for bankruptcy in 2020 ytd (year-to-date). These include J Crew, True Religion, J C Penny and Stage Stores. Certain others such as Victoria’s Secret and Bath &amp; Body Works are also potential candidates.</a:t>
            </a:r>
            <a:br>
              <a:rPr lang="en" sz="1400">
                <a:solidFill>
                  <a:srgbClr val="47525E"/>
                </a:solidFill>
                <a:highlight>
                  <a:srgbClr val="FFFFFF"/>
                </a:highlight>
                <a:latin typeface="Arial"/>
                <a:ea typeface="Arial"/>
                <a:cs typeface="Arial"/>
                <a:sym typeface="Arial"/>
              </a:rPr>
            </a:br>
            <a:r>
              <a:rPr lang="en" sz="1400">
                <a:solidFill>
                  <a:srgbClr val="47525E"/>
                </a:solidFill>
                <a:highlight>
                  <a:srgbClr val="FFFFFF"/>
                </a:highlight>
                <a:latin typeface="Arial"/>
                <a:ea typeface="Arial"/>
                <a:cs typeface="Arial"/>
                <a:sym typeface="Arial"/>
              </a:rPr>
              <a:t>Analysts now believe that the retail sector will be the worst hit for Infosys, Wipro and Mindtree and a few others, as their exposure to retail clients is among the highest. </a:t>
            </a:r>
            <a:endParaRPr sz="1400">
              <a:solidFill>
                <a:srgbClr val="47525E"/>
              </a:solidFill>
              <a:highlight>
                <a:srgbClr val="FFFFFF"/>
              </a:highlight>
              <a:latin typeface="Arial"/>
              <a:ea typeface="Arial"/>
              <a:cs typeface="Arial"/>
              <a:sym typeface="Arial"/>
            </a:endParaRPr>
          </a:p>
          <a:p>
            <a:pPr indent="0" lvl="0" marL="457200" rtl="0" algn="l">
              <a:spcBef>
                <a:spcPts val="1600"/>
              </a:spcBef>
              <a:spcAft>
                <a:spcPts val="1600"/>
              </a:spcAft>
              <a:buNone/>
            </a:pPr>
            <a:r>
              <a:t/>
            </a:r>
            <a:endParaRPr b="1" sz="1200">
              <a:solidFill>
                <a:srgbClr val="47525E"/>
              </a:solidFill>
              <a:highlight>
                <a:srgbClr val="FFFFFF"/>
              </a:highlight>
              <a:latin typeface="Arial"/>
              <a:ea typeface="Arial"/>
              <a:cs typeface="Arial"/>
              <a:sym typeface="Arial"/>
            </a:endParaRPr>
          </a:p>
        </p:txBody>
      </p:sp>
      <p:sp>
        <p:nvSpPr>
          <p:cNvPr id="85" name="Google Shape;85;p1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7"/>
          <p:cNvSpPr txBox="1"/>
          <p:nvPr>
            <p:ph idx="1" type="body"/>
          </p:nvPr>
        </p:nvSpPr>
        <p:spPr>
          <a:xfrm>
            <a:off x="311700" y="311425"/>
            <a:ext cx="8520600" cy="425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400">
              <a:solidFill>
                <a:srgbClr val="000000"/>
              </a:solidFill>
            </a:endParaRPr>
          </a:p>
          <a:p>
            <a:pPr indent="0" lvl="0" marL="0" rtl="0" algn="l">
              <a:spcBef>
                <a:spcPts val="1600"/>
              </a:spcBef>
              <a:spcAft>
                <a:spcPts val="0"/>
              </a:spcAft>
              <a:buNone/>
            </a:pPr>
            <a:r>
              <a:t/>
            </a:r>
            <a:endParaRPr b="1" sz="1400">
              <a:solidFill>
                <a:srgbClr val="000000"/>
              </a:solidFill>
            </a:endParaRPr>
          </a:p>
          <a:p>
            <a:pPr indent="0" lvl="0" marL="0" rtl="0" algn="l">
              <a:spcBef>
                <a:spcPts val="1600"/>
              </a:spcBef>
              <a:spcAft>
                <a:spcPts val="0"/>
              </a:spcAft>
              <a:buNone/>
            </a:pPr>
            <a:r>
              <a:t/>
            </a:r>
            <a:endParaRPr b="1" sz="1400">
              <a:solidFill>
                <a:srgbClr val="000000"/>
              </a:solidFill>
            </a:endParaRPr>
          </a:p>
          <a:p>
            <a:pPr indent="0" lvl="0" marL="0" rtl="0" algn="l">
              <a:spcBef>
                <a:spcPts val="1600"/>
              </a:spcBef>
              <a:spcAft>
                <a:spcPts val="0"/>
              </a:spcAft>
              <a:buNone/>
            </a:pPr>
            <a:r>
              <a:t/>
            </a:r>
            <a:endParaRPr b="1" sz="1400">
              <a:solidFill>
                <a:srgbClr val="000000"/>
              </a:solidFill>
            </a:endParaRPr>
          </a:p>
          <a:p>
            <a:pPr indent="0" lvl="0" marL="0" rtl="0" algn="l">
              <a:spcBef>
                <a:spcPts val="1600"/>
              </a:spcBef>
              <a:spcAft>
                <a:spcPts val="0"/>
              </a:spcAft>
              <a:buNone/>
            </a:pPr>
            <a:r>
              <a:t/>
            </a:r>
            <a:endParaRPr b="1" sz="1400">
              <a:solidFill>
                <a:srgbClr val="000000"/>
              </a:solidFill>
            </a:endParaRPr>
          </a:p>
          <a:p>
            <a:pPr indent="0" lvl="0" marL="0" rtl="0" algn="l">
              <a:spcBef>
                <a:spcPts val="1600"/>
              </a:spcBef>
              <a:spcAft>
                <a:spcPts val="0"/>
              </a:spcAft>
              <a:buNone/>
            </a:pPr>
            <a:r>
              <a:t/>
            </a:r>
            <a:endParaRPr b="1" sz="1400">
              <a:solidFill>
                <a:srgbClr val="000000"/>
              </a:solidFill>
            </a:endParaRPr>
          </a:p>
          <a:p>
            <a:pPr indent="0" lvl="0" marL="0" rtl="0" algn="l">
              <a:spcBef>
                <a:spcPts val="1600"/>
              </a:spcBef>
              <a:spcAft>
                <a:spcPts val="0"/>
              </a:spcAft>
              <a:buNone/>
            </a:pPr>
            <a:r>
              <a:rPr b="1" lang="en" sz="1400">
                <a:solidFill>
                  <a:srgbClr val="000000"/>
                </a:solidFill>
              </a:rPr>
              <a:t>3 </a:t>
            </a:r>
            <a:r>
              <a:rPr b="1" lang="en" sz="1400">
                <a:solidFill>
                  <a:srgbClr val="000000"/>
                </a:solidFill>
              </a:rPr>
              <a:t>. Manufacturing: </a:t>
            </a:r>
            <a:r>
              <a:rPr lang="en" sz="1400">
                <a:solidFill>
                  <a:srgbClr val="000000"/>
                </a:solidFill>
                <a:highlight>
                  <a:srgbClr val="FFFFFF"/>
                </a:highlight>
                <a:latin typeface="Arial"/>
                <a:ea typeface="Arial"/>
                <a:cs typeface="Arial"/>
                <a:sym typeface="Arial"/>
              </a:rPr>
              <a:t>The global spread of COVID-19 has created an unprecedented situation for the manufacturing sector, resulting from mandated lockdowns across the global ecosystem, not just local or regional ones as in previous disasters. Supply chains are disrupted, stopping the flow of materials, intermediate parts and finished goods. Assembly lines are forced to halt or curtail operations because of a lack of workforce and parts. Innovative adjacencies and health imperatives (like ventilator shortages) have driven product mix changes with alternative components.</a:t>
            </a:r>
            <a:br>
              <a:rPr lang="en" sz="1400">
                <a:solidFill>
                  <a:srgbClr val="000000"/>
                </a:solidFill>
                <a:highlight>
                  <a:srgbClr val="FFFFFF"/>
                </a:highlight>
                <a:latin typeface="Arial"/>
                <a:ea typeface="Arial"/>
                <a:cs typeface="Arial"/>
                <a:sym typeface="Arial"/>
              </a:rPr>
            </a:br>
            <a:endParaRPr sz="1400">
              <a:solidFill>
                <a:srgbClr val="000000"/>
              </a:solidFill>
              <a:highlight>
                <a:srgbClr val="FFFFFF"/>
              </a:highlight>
              <a:latin typeface="Arial"/>
              <a:ea typeface="Arial"/>
              <a:cs typeface="Arial"/>
              <a:sym typeface="Arial"/>
            </a:endParaRPr>
          </a:p>
          <a:p>
            <a:pPr indent="0" lvl="0" marL="0" rtl="0" algn="l">
              <a:spcBef>
                <a:spcPts val="1600"/>
              </a:spcBef>
              <a:spcAft>
                <a:spcPts val="0"/>
              </a:spcAft>
              <a:buNone/>
            </a:pPr>
            <a:r>
              <a:t/>
            </a:r>
            <a:endParaRPr b="1" sz="1400">
              <a:solidFill>
                <a:srgbClr val="000000"/>
              </a:solidFill>
            </a:endParaRPr>
          </a:p>
          <a:p>
            <a:pPr indent="0" lvl="0" marL="0" rtl="0" algn="l">
              <a:spcBef>
                <a:spcPts val="1600"/>
              </a:spcBef>
              <a:spcAft>
                <a:spcPts val="0"/>
              </a:spcAft>
              <a:buNone/>
            </a:pPr>
            <a:r>
              <a:t/>
            </a:r>
            <a:endParaRPr b="1" sz="1400">
              <a:solidFill>
                <a:srgbClr val="000000"/>
              </a:solidFill>
            </a:endParaRPr>
          </a:p>
          <a:p>
            <a:pPr indent="0" lvl="0" marL="0" rtl="0" algn="l">
              <a:spcBef>
                <a:spcPts val="1600"/>
              </a:spcBef>
              <a:spcAft>
                <a:spcPts val="1600"/>
              </a:spcAft>
              <a:buNone/>
            </a:pPr>
            <a:r>
              <a:t/>
            </a:r>
            <a:endParaRPr b="1" sz="1400">
              <a:solidFill>
                <a:srgbClr val="000000"/>
              </a:solidFill>
              <a:highlight>
                <a:srgbClr val="FFFFFF"/>
              </a:highlight>
              <a:latin typeface="Arial"/>
              <a:ea typeface="Arial"/>
              <a:cs typeface="Arial"/>
              <a:sym typeface="Arial"/>
            </a:endParaRPr>
          </a:p>
        </p:txBody>
      </p:sp>
      <p:sp>
        <p:nvSpPr>
          <p:cNvPr id="91" name="Google Shape;91;p1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2" name="Google Shape;92;p17"/>
          <p:cNvPicPr preferRelativeResize="0"/>
          <p:nvPr/>
        </p:nvPicPr>
        <p:blipFill>
          <a:blip r:embed="rId3">
            <a:alphaModFix/>
          </a:blip>
          <a:stretch>
            <a:fillRect/>
          </a:stretch>
        </p:blipFill>
        <p:spPr>
          <a:xfrm>
            <a:off x="542475" y="387300"/>
            <a:ext cx="7947775" cy="2636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8"/>
          <p:cNvSpPr txBox="1"/>
          <p:nvPr>
            <p:ph idx="1" type="body"/>
          </p:nvPr>
        </p:nvSpPr>
        <p:spPr>
          <a:xfrm>
            <a:off x="311700" y="502300"/>
            <a:ext cx="8520600" cy="41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highlight>
                  <a:srgbClr val="FFFFFF"/>
                </a:highlight>
                <a:latin typeface="Arial"/>
                <a:ea typeface="Arial"/>
                <a:cs typeface="Arial"/>
                <a:sym typeface="Arial"/>
              </a:rPr>
              <a:t>4.Digital Segment:</a:t>
            </a:r>
            <a:r>
              <a:rPr lang="en" sz="1400">
                <a:solidFill>
                  <a:srgbClr val="000000"/>
                </a:solidFill>
                <a:highlight>
                  <a:srgbClr val="FFFFFF"/>
                </a:highlight>
                <a:latin typeface="Arial"/>
                <a:ea typeface="Arial"/>
                <a:cs typeface="Arial"/>
                <a:sym typeface="Arial"/>
              </a:rPr>
              <a:t> Firms define digital differently. Vi</a:t>
            </a:r>
            <a:r>
              <a:rPr lang="en" sz="1400">
                <a:solidFill>
                  <a:srgbClr val="000000"/>
                </a:solidFill>
                <a:latin typeface="Arial"/>
                <a:ea typeface="Arial"/>
                <a:cs typeface="Arial"/>
                <a:sym typeface="Arial"/>
              </a:rPr>
              <a:t>rtualization, cloud, workspace transformation all form part of digital. That is one of the elements of digital where we will see some traction, anything that helps clients to move more and more of their work into the remote working approach.</a:t>
            </a:r>
            <a:br>
              <a:rPr lang="en" sz="1400">
                <a:solidFill>
                  <a:srgbClr val="000000"/>
                </a:solidFill>
                <a:latin typeface="Arial"/>
                <a:ea typeface="Arial"/>
                <a:cs typeface="Arial"/>
                <a:sym typeface="Arial"/>
              </a:rPr>
            </a:br>
            <a:r>
              <a:rPr lang="en" sz="1400">
                <a:solidFill>
                  <a:srgbClr val="000000"/>
                </a:solidFill>
                <a:latin typeface="Arial"/>
                <a:ea typeface="Arial"/>
                <a:cs typeface="Arial"/>
                <a:sym typeface="Arial"/>
              </a:rPr>
              <a:t>Services which relate to areas around cloud and virtualization are actually gaining traction. Services which relate to some more project level work, which is discretionary, which will probably be slower</a:t>
            </a:r>
            <a:br>
              <a:rPr lang="en" sz="1400">
                <a:solidFill>
                  <a:srgbClr val="000000"/>
                </a:solidFill>
                <a:latin typeface="Arial"/>
                <a:ea typeface="Arial"/>
                <a:cs typeface="Arial"/>
                <a:sym typeface="Arial"/>
              </a:rPr>
            </a:br>
            <a:endParaRPr sz="1400">
              <a:solidFill>
                <a:srgbClr val="000000"/>
              </a:solidFill>
              <a:latin typeface="Arial"/>
              <a:ea typeface="Arial"/>
              <a:cs typeface="Arial"/>
              <a:sym typeface="Arial"/>
            </a:endParaRPr>
          </a:p>
          <a:p>
            <a:pPr indent="0" lvl="0" marL="0" rtl="0" algn="l">
              <a:spcBef>
                <a:spcPts val="1600"/>
              </a:spcBef>
              <a:spcAft>
                <a:spcPts val="0"/>
              </a:spcAft>
              <a:buNone/>
            </a:pPr>
            <a:r>
              <a:t/>
            </a:r>
            <a:endParaRPr sz="1400">
              <a:solidFill>
                <a:srgbClr val="000000"/>
              </a:solidFill>
              <a:latin typeface="Arial"/>
              <a:ea typeface="Arial"/>
              <a:cs typeface="Arial"/>
              <a:sym typeface="Arial"/>
            </a:endParaRPr>
          </a:p>
          <a:p>
            <a:pPr indent="0" lvl="0" marL="0" rtl="0" algn="l">
              <a:spcBef>
                <a:spcPts val="1600"/>
              </a:spcBef>
              <a:spcAft>
                <a:spcPts val="1600"/>
              </a:spcAft>
              <a:buNone/>
            </a:pPr>
            <a:br>
              <a:rPr lang="en" sz="1400">
                <a:solidFill>
                  <a:srgbClr val="000000"/>
                </a:solidFill>
                <a:latin typeface="Arial"/>
                <a:ea typeface="Arial"/>
                <a:cs typeface="Arial"/>
                <a:sym typeface="Arial"/>
              </a:rPr>
            </a:br>
            <a:br>
              <a:rPr lang="en" sz="1400">
                <a:solidFill>
                  <a:srgbClr val="000000"/>
                </a:solidFill>
                <a:latin typeface="Arial"/>
                <a:ea typeface="Arial"/>
                <a:cs typeface="Arial"/>
                <a:sym typeface="Arial"/>
              </a:rPr>
            </a:br>
            <a:r>
              <a:rPr lang="en" sz="1400">
                <a:solidFill>
                  <a:srgbClr val="000000"/>
                </a:solidFill>
                <a:latin typeface="Arial"/>
                <a:ea typeface="Arial"/>
                <a:cs typeface="Arial"/>
                <a:sym typeface="Arial"/>
              </a:rPr>
              <a:t>Post COVID-19 we expect a strong opportunity for Cloud, Data Services and creating new digital bank capabilities</a:t>
            </a:r>
            <a:endParaRPr sz="1400">
              <a:solidFill>
                <a:srgbClr val="000000"/>
              </a:solidFill>
              <a:latin typeface="Arial"/>
              <a:ea typeface="Arial"/>
              <a:cs typeface="Arial"/>
              <a:sym typeface="Arial"/>
            </a:endParaRPr>
          </a:p>
        </p:txBody>
      </p:sp>
      <p:sp>
        <p:nvSpPr>
          <p:cNvPr id="98" name="Google Shape;98;p1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9" name="Google Shape;99;p18"/>
          <p:cNvPicPr preferRelativeResize="0"/>
          <p:nvPr/>
        </p:nvPicPr>
        <p:blipFill>
          <a:blip r:embed="rId3">
            <a:alphaModFix/>
          </a:blip>
          <a:stretch>
            <a:fillRect/>
          </a:stretch>
        </p:blipFill>
        <p:spPr>
          <a:xfrm>
            <a:off x="2606994" y="1854544"/>
            <a:ext cx="3423450" cy="1194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309925"/>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Infosys</a:t>
            </a:r>
            <a:endParaRPr/>
          </a:p>
        </p:txBody>
      </p:sp>
      <p:sp>
        <p:nvSpPr>
          <p:cNvPr id="105" name="Google Shape;105;p19"/>
          <p:cNvSpPr txBox="1"/>
          <p:nvPr>
            <p:ph idx="1" type="body"/>
          </p:nvPr>
        </p:nvSpPr>
        <p:spPr>
          <a:xfrm>
            <a:off x="311700" y="686225"/>
            <a:ext cx="4761600" cy="34164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000"/>
              </a:spcBef>
              <a:spcAft>
                <a:spcPts val="0"/>
              </a:spcAft>
              <a:buClr>
                <a:srgbClr val="000000"/>
              </a:buClr>
              <a:buSzPts val="1100"/>
              <a:buFont typeface="Arial"/>
              <a:buChar char="●"/>
            </a:pPr>
            <a:r>
              <a:rPr lang="en" sz="1100">
                <a:solidFill>
                  <a:srgbClr val="000000"/>
                </a:solidFill>
                <a:latin typeface="Arial"/>
                <a:ea typeface="Arial"/>
                <a:cs typeface="Arial"/>
                <a:sym typeface="Arial"/>
              </a:rPr>
              <a:t>I</a:t>
            </a:r>
            <a:r>
              <a:rPr lang="en" sz="1200">
                <a:solidFill>
                  <a:srgbClr val="000000"/>
                </a:solidFill>
                <a:latin typeface="Arial"/>
                <a:ea typeface="Arial"/>
                <a:cs typeface="Arial"/>
                <a:sym typeface="Arial"/>
              </a:rPr>
              <a:t>n Q4, Infosys grew by 6.4% in constant currency and delivered  21.1% operating margin.</a:t>
            </a:r>
            <a:endParaRPr sz="1200">
              <a:solidFill>
                <a:srgbClr val="000000"/>
              </a:solidFill>
              <a:latin typeface="Arial"/>
              <a:ea typeface="Arial"/>
              <a:cs typeface="Arial"/>
              <a:sym typeface="Arial"/>
            </a:endParaRPr>
          </a:p>
          <a:p>
            <a:pPr indent="-304800" lvl="0" marL="457200" rtl="0" algn="l">
              <a:lnSpc>
                <a:spcPct val="115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In FY20, Infosys grew by 9.8% in constant currency and delivered 21.3% operating margin.</a:t>
            </a:r>
            <a:endParaRPr sz="1200">
              <a:solidFill>
                <a:srgbClr val="000000"/>
              </a:solidFill>
              <a:latin typeface="Arial"/>
              <a:ea typeface="Arial"/>
              <a:cs typeface="Arial"/>
              <a:sym typeface="Arial"/>
            </a:endParaRPr>
          </a:p>
          <a:p>
            <a:pPr indent="-304800" lvl="0" marL="457200" rtl="0" algn="l">
              <a:lnSpc>
                <a:spcPct val="115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Earnings per share grew at 8.3%.</a:t>
            </a:r>
            <a:endParaRPr sz="1200">
              <a:solidFill>
                <a:srgbClr val="000000"/>
              </a:solidFill>
              <a:latin typeface="Arial"/>
              <a:ea typeface="Arial"/>
              <a:cs typeface="Arial"/>
              <a:sym typeface="Arial"/>
            </a:endParaRPr>
          </a:p>
          <a:p>
            <a:pPr indent="-304800" lvl="0" marL="457200" rtl="0" algn="l">
              <a:lnSpc>
                <a:spcPct val="115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Digital revenue grew by 38% and is now 42% of total revenue.</a:t>
            </a:r>
            <a:endParaRPr sz="1200">
              <a:solidFill>
                <a:srgbClr val="000000"/>
              </a:solidFill>
              <a:latin typeface="Arial"/>
              <a:ea typeface="Arial"/>
              <a:cs typeface="Arial"/>
              <a:sym typeface="Arial"/>
            </a:endParaRPr>
          </a:p>
          <a:p>
            <a:pPr indent="-304800" lvl="0" marL="457200" rtl="0" algn="l">
              <a:lnSpc>
                <a:spcPct val="115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Infosys signed deals worth $9bn in FY20 and worth $1.65 bn in Q4</a:t>
            </a:r>
            <a:endParaRPr sz="1200">
              <a:solidFill>
                <a:srgbClr val="000000"/>
              </a:solidFill>
              <a:latin typeface="Arial"/>
              <a:ea typeface="Arial"/>
              <a:cs typeface="Arial"/>
              <a:sym typeface="Arial"/>
            </a:endParaRPr>
          </a:p>
          <a:p>
            <a:pPr indent="-304800" lvl="0" marL="457200" rtl="0" algn="l">
              <a:lnSpc>
                <a:spcPct val="115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Infosys won 12 large deals in Q4, out of which four deals were in Retail and Energy Utilities, Resources and Services and one deal each in Financial Services, Communication, Manufacturing and Hi-tech. </a:t>
            </a:r>
            <a:endParaRPr sz="1200">
              <a:solidFill>
                <a:srgbClr val="000000"/>
              </a:solidFill>
              <a:latin typeface="Arial"/>
              <a:ea typeface="Arial"/>
              <a:cs typeface="Arial"/>
              <a:sym typeface="Arial"/>
            </a:endParaRPr>
          </a:p>
          <a:p>
            <a:pPr indent="-304800" lvl="0" marL="457200" rtl="0" algn="l">
              <a:lnSpc>
                <a:spcPct val="115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Region wise, 7 were from America and 5 were from Europe.</a:t>
            </a:r>
            <a:endParaRPr sz="1200">
              <a:solidFill>
                <a:srgbClr val="000000"/>
              </a:solidFill>
              <a:latin typeface="Arial"/>
              <a:ea typeface="Arial"/>
              <a:cs typeface="Arial"/>
              <a:sym typeface="Arial"/>
            </a:endParaRPr>
          </a:p>
          <a:p>
            <a:pPr indent="-304800" lvl="0" marL="457200" rtl="0" algn="l">
              <a:lnSpc>
                <a:spcPct val="115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At the end of Q4, cash &amp; cash equivalents were $ 3.61 bn and balance sheet remained debt free.</a:t>
            </a:r>
            <a:endParaRPr sz="1200">
              <a:solidFill>
                <a:srgbClr val="000000"/>
              </a:solidFill>
              <a:latin typeface="Arial"/>
              <a:ea typeface="Arial"/>
              <a:cs typeface="Arial"/>
              <a:sym typeface="Arial"/>
            </a:endParaRPr>
          </a:p>
          <a:p>
            <a:pPr indent="-304800" lvl="0" marL="457200" rtl="0" algn="l">
              <a:lnSpc>
                <a:spcPct val="115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Five of the business segments Communication, Energy, Utility, Resources and Services, Manufacturing, High-Tech and Life Sciences recorded double-digit growth in FY20.</a:t>
            </a:r>
            <a:endParaRPr sz="1200">
              <a:solidFill>
                <a:srgbClr val="000000"/>
              </a:solidFill>
              <a:latin typeface="Arial"/>
              <a:ea typeface="Arial"/>
              <a:cs typeface="Arial"/>
              <a:sym typeface="Arial"/>
            </a:endParaRPr>
          </a:p>
          <a:p>
            <a:pPr indent="0" lvl="0" marL="914400" rtl="0" algn="l">
              <a:lnSpc>
                <a:spcPct val="90000"/>
              </a:lnSpc>
              <a:spcBef>
                <a:spcPts val="1000"/>
              </a:spcBef>
              <a:spcAft>
                <a:spcPts val="0"/>
              </a:spcAft>
              <a:buNone/>
            </a:pPr>
            <a:r>
              <a:t/>
            </a:r>
            <a:endParaRPr sz="1000">
              <a:solidFill>
                <a:srgbClr val="000000"/>
              </a:solidFill>
              <a:latin typeface="Arial"/>
              <a:ea typeface="Arial"/>
              <a:cs typeface="Arial"/>
              <a:sym typeface="Arial"/>
            </a:endParaRPr>
          </a:p>
          <a:p>
            <a:pPr indent="-241300" lvl="0" marL="914400" rtl="0" algn="l">
              <a:lnSpc>
                <a:spcPct val="90000"/>
              </a:lnSpc>
              <a:spcBef>
                <a:spcPts val="1000"/>
              </a:spcBef>
              <a:spcAft>
                <a:spcPts val="0"/>
              </a:spcAft>
              <a:buClr>
                <a:srgbClr val="000000"/>
              </a:buClr>
              <a:buSzPts val="200"/>
              <a:buFont typeface="Arial"/>
              <a:buChar char="●"/>
            </a:pPr>
            <a:r>
              <a:t/>
            </a:r>
            <a:endParaRPr sz="1000">
              <a:solidFill>
                <a:srgbClr val="000000"/>
              </a:solidFill>
              <a:latin typeface="Arial"/>
              <a:ea typeface="Arial"/>
              <a:cs typeface="Arial"/>
              <a:sym typeface="Arial"/>
            </a:endParaRPr>
          </a:p>
          <a:p>
            <a:pPr indent="0" lvl="0" marL="914400" rtl="0" algn="l">
              <a:lnSpc>
                <a:spcPct val="90000"/>
              </a:lnSpc>
              <a:spcBef>
                <a:spcPts val="1000"/>
              </a:spcBef>
              <a:spcAft>
                <a:spcPts val="0"/>
              </a:spcAft>
              <a:buNone/>
            </a:pPr>
            <a:r>
              <a:t/>
            </a:r>
            <a:endParaRPr sz="1000">
              <a:solidFill>
                <a:srgbClr val="000000"/>
              </a:solidFill>
              <a:latin typeface="Arial"/>
              <a:ea typeface="Arial"/>
              <a:cs typeface="Arial"/>
              <a:sym typeface="Arial"/>
            </a:endParaRPr>
          </a:p>
          <a:p>
            <a:pPr indent="0" lvl="0" marL="914400" rtl="0" algn="l">
              <a:lnSpc>
                <a:spcPct val="90000"/>
              </a:lnSpc>
              <a:spcBef>
                <a:spcPts val="1000"/>
              </a:spcBef>
              <a:spcAft>
                <a:spcPts val="0"/>
              </a:spcAft>
              <a:buNone/>
            </a:pPr>
            <a:r>
              <a:t/>
            </a:r>
            <a:endParaRPr sz="1000">
              <a:solidFill>
                <a:srgbClr val="000000"/>
              </a:solidFill>
              <a:latin typeface="Arial"/>
              <a:ea typeface="Arial"/>
              <a:cs typeface="Arial"/>
              <a:sym typeface="Arial"/>
            </a:endParaRPr>
          </a:p>
          <a:p>
            <a:pPr indent="0" lvl="0" marL="914400" rtl="0" algn="l">
              <a:spcBef>
                <a:spcPts val="0"/>
              </a:spcBef>
              <a:spcAft>
                <a:spcPts val="1600"/>
              </a:spcAft>
              <a:buNone/>
            </a:pPr>
            <a:r>
              <a:t/>
            </a:r>
            <a:endParaRPr/>
          </a:p>
        </p:txBody>
      </p:sp>
      <p:pic>
        <p:nvPicPr>
          <p:cNvPr id="106" name="Google Shape;106;p19"/>
          <p:cNvPicPr preferRelativeResize="0"/>
          <p:nvPr/>
        </p:nvPicPr>
        <p:blipFill>
          <a:blip r:embed="rId3">
            <a:alphaModFix/>
          </a:blip>
          <a:stretch>
            <a:fillRect/>
          </a:stretch>
        </p:blipFill>
        <p:spPr>
          <a:xfrm>
            <a:off x="5225700" y="1169850"/>
            <a:ext cx="3765900" cy="3453606"/>
          </a:xfrm>
          <a:prstGeom prst="rect">
            <a:avLst/>
          </a:prstGeom>
          <a:noFill/>
          <a:ln>
            <a:noFill/>
          </a:ln>
        </p:spPr>
      </p:pic>
      <p:sp>
        <p:nvSpPr>
          <p:cNvPr id="107" name="Google Shape;107;p1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Verticals Analysis</a:t>
            </a:r>
            <a:endParaRPr/>
          </a:p>
        </p:txBody>
      </p:sp>
      <p:sp>
        <p:nvSpPr>
          <p:cNvPr id="113" name="Google Shape;113;p20"/>
          <p:cNvSpPr txBox="1"/>
          <p:nvPr>
            <p:ph idx="1" type="body"/>
          </p:nvPr>
        </p:nvSpPr>
        <p:spPr>
          <a:xfrm>
            <a:off x="311700" y="1017450"/>
            <a:ext cx="8520600" cy="3654000"/>
          </a:xfrm>
          <a:prstGeom prst="rect">
            <a:avLst/>
          </a:prstGeom>
        </p:spPr>
        <p:txBody>
          <a:bodyPr anchorCtr="0" anchor="t" bIns="91425" lIns="91425" spcFirstLastPara="1" rIns="91425" wrap="square" tIns="91425">
            <a:noAutofit/>
          </a:bodyPr>
          <a:lstStyle/>
          <a:p>
            <a:pPr indent="-311150" lvl="0" marL="457200" rtl="0" algn="l">
              <a:lnSpc>
                <a:spcPct val="90000"/>
              </a:lnSpc>
              <a:spcBef>
                <a:spcPts val="1000"/>
              </a:spcBef>
              <a:spcAft>
                <a:spcPts val="0"/>
              </a:spcAft>
              <a:buClr>
                <a:srgbClr val="000000"/>
              </a:buClr>
              <a:buSzPts val="1300"/>
              <a:buFont typeface="Arial"/>
              <a:buChar char="●"/>
            </a:pPr>
            <a:r>
              <a:rPr lang="en" sz="1300">
                <a:solidFill>
                  <a:srgbClr val="000000"/>
                </a:solidFill>
                <a:latin typeface="Arial"/>
                <a:ea typeface="Arial"/>
                <a:cs typeface="Arial"/>
                <a:sym typeface="Arial"/>
              </a:rPr>
              <a:t>Financial Service Segment: Financial Services segment is seeing the impact from interest rate decline across the world, which have severely compressed the net interest margin. The banking sector is also expected to experience an increase in loan losses in the near future. Insurance may also see an increase in pressure due to higher claims.</a:t>
            </a:r>
            <a:endParaRPr sz="1300">
              <a:solidFill>
                <a:srgbClr val="000000"/>
              </a:solidFill>
              <a:latin typeface="Arial"/>
              <a:ea typeface="Arial"/>
              <a:cs typeface="Arial"/>
              <a:sym typeface="Arial"/>
            </a:endParaRPr>
          </a:p>
          <a:p>
            <a:pPr indent="-311150" lvl="0" marL="457200" rtl="0" algn="l">
              <a:lnSpc>
                <a:spcPct val="90000"/>
              </a:lnSpc>
              <a:spcBef>
                <a:spcPts val="0"/>
              </a:spcBef>
              <a:spcAft>
                <a:spcPts val="0"/>
              </a:spcAft>
              <a:buClr>
                <a:srgbClr val="000000"/>
              </a:buClr>
              <a:buSzPts val="1300"/>
              <a:buFont typeface="Arial"/>
              <a:buChar char="●"/>
            </a:pPr>
            <a:r>
              <a:rPr lang="en" sz="1300">
                <a:solidFill>
                  <a:srgbClr val="000000"/>
                </a:solidFill>
                <a:latin typeface="Arial"/>
                <a:ea typeface="Arial"/>
                <a:cs typeface="Arial"/>
                <a:sym typeface="Arial"/>
              </a:rPr>
              <a:t>Retail Segment: Retail segment has been hit hard especially non-grocery, apparel, lifestyle and fashion, logistics, etc.</a:t>
            </a:r>
            <a:r>
              <a:rPr lang="en" sz="1350">
                <a:solidFill>
                  <a:srgbClr val="000000"/>
                </a:solidFill>
                <a:latin typeface="Arial"/>
                <a:ea typeface="Arial"/>
                <a:cs typeface="Arial"/>
                <a:sym typeface="Arial"/>
              </a:rPr>
              <a:t> While on a sequential basis there has been positive performance in the last quarter and there was a healthy level of large deal wins from this segment,</a:t>
            </a:r>
            <a:r>
              <a:rPr lang="en" sz="1350">
                <a:solidFill>
                  <a:srgbClr val="000000"/>
                </a:solidFill>
                <a:latin typeface="Arial"/>
                <a:ea typeface="Arial"/>
                <a:cs typeface="Arial"/>
                <a:sym typeface="Arial"/>
              </a:rPr>
              <a:t> a significant pressure on spend for the segment in the coming quarters is expected.</a:t>
            </a:r>
            <a:endParaRPr sz="1500">
              <a:solidFill>
                <a:srgbClr val="000000"/>
              </a:solidFill>
              <a:latin typeface="Arial"/>
              <a:ea typeface="Arial"/>
              <a:cs typeface="Arial"/>
              <a:sym typeface="Arial"/>
            </a:endParaRPr>
          </a:p>
          <a:p>
            <a:pPr indent="-311150" lvl="0" marL="457200" rtl="0" algn="l">
              <a:lnSpc>
                <a:spcPct val="90000"/>
              </a:lnSpc>
              <a:spcBef>
                <a:spcPts val="0"/>
              </a:spcBef>
              <a:spcAft>
                <a:spcPts val="0"/>
              </a:spcAft>
              <a:buClr>
                <a:srgbClr val="000000"/>
              </a:buClr>
              <a:buSzPts val="1300"/>
              <a:buFont typeface="Arial"/>
              <a:buChar char="●"/>
            </a:pPr>
            <a:r>
              <a:rPr lang="en" sz="1300">
                <a:solidFill>
                  <a:srgbClr val="000000"/>
                </a:solidFill>
                <a:latin typeface="Arial"/>
                <a:ea typeface="Arial"/>
                <a:cs typeface="Arial"/>
                <a:sym typeface="Arial"/>
              </a:rPr>
              <a:t>Energy, Utility, Resources, and Services: With low energy prices and demand and supply chain issues in other sub-segments, the performance is expected to be weak in the near term.However, with low energy prices and demand and supply chain issues in other sub-segments, the performance is expected to be weak in the near term</a:t>
            </a:r>
            <a:r>
              <a:rPr lang="en" sz="1150">
                <a:solidFill>
                  <a:srgbClr val="000000"/>
                </a:solidFill>
                <a:latin typeface="Arial"/>
                <a:ea typeface="Arial"/>
                <a:cs typeface="Arial"/>
                <a:sym typeface="Arial"/>
              </a:rPr>
              <a:t>.</a:t>
            </a:r>
            <a:endParaRPr sz="1300">
              <a:solidFill>
                <a:srgbClr val="000000"/>
              </a:solidFill>
              <a:latin typeface="Arial"/>
              <a:ea typeface="Arial"/>
              <a:cs typeface="Arial"/>
              <a:sym typeface="Arial"/>
            </a:endParaRPr>
          </a:p>
          <a:p>
            <a:pPr indent="-311150" lvl="0" marL="457200" rtl="0" algn="l">
              <a:lnSpc>
                <a:spcPct val="90000"/>
              </a:lnSpc>
              <a:spcBef>
                <a:spcPts val="0"/>
              </a:spcBef>
              <a:spcAft>
                <a:spcPts val="0"/>
              </a:spcAft>
              <a:buClr>
                <a:srgbClr val="000000"/>
              </a:buClr>
              <a:buSzPts val="1300"/>
              <a:buFont typeface="Arial"/>
              <a:buChar char="●"/>
            </a:pPr>
            <a:r>
              <a:rPr lang="en" sz="1300">
                <a:solidFill>
                  <a:srgbClr val="000000"/>
                </a:solidFill>
                <a:latin typeface="Arial"/>
                <a:ea typeface="Arial"/>
                <a:cs typeface="Arial"/>
                <a:sym typeface="Arial"/>
              </a:rPr>
              <a:t>Manufacturing Segment: COVID-19 spread exacerbated by supply chain disruptions has resulted in a widespread closure of production facilities across the globe. Stoppage and probably reduced travel in the near future will also affect the aerospace industry in terms of order book and deliveries. </a:t>
            </a:r>
            <a:endParaRPr sz="1300">
              <a:solidFill>
                <a:srgbClr val="000000"/>
              </a:solidFill>
              <a:latin typeface="Arial"/>
              <a:ea typeface="Arial"/>
              <a:cs typeface="Arial"/>
              <a:sym typeface="Arial"/>
            </a:endParaRPr>
          </a:p>
          <a:p>
            <a:pPr indent="0" lvl="0" marL="0" rtl="0" algn="l">
              <a:spcBef>
                <a:spcPts val="0"/>
              </a:spcBef>
              <a:spcAft>
                <a:spcPts val="1600"/>
              </a:spcAft>
              <a:buNone/>
            </a:pPr>
            <a:r>
              <a:t/>
            </a:r>
            <a:endParaRPr sz="1000"/>
          </a:p>
        </p:txBody>
      </p:sp>
      <p:sp>
        <p:nvSpPr>
          <p:cNvPr id="114" name="Google Shape;114;p2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pic>
        <p:nvPicPr>
          <p:cNvPr id="119" name="Google Shape;119;p21"/>
          <p:cNvPicPr preferRelativeResize="0"/>
          <p:nvPr/>
        </p:nvPicPr>
        <p:blipFill>
          <a:blip r:embed="rId3">
            <a:alphaModFix/>
          </a:blip>
          <a:stretch>
            <a:fillRect/>
          </a:stretch>
        </p:blipFill>
        <p:spPr>
          <a:xfrm>
            <a:off x="102425" y="642950"/>
            <a:ext cx="8939126" cy="4008325"/>
          </a:xfrm>
          <a:prstGeom prst="rect">
            <a:avLst/>
          </a:prstGeom>
          <a:noFill/>
          <a:ln>
            <a:noFill/>
          </a:ln>
        </p:spPr>
      </p:pic>
      <p:sp>
        <p:nvSpPr>
          <p:cNvPr id="120" name="Google Shape;120;p2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